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Archivo Black" panose="020B0604020202020204" charset="0"/>
      <p:regular r:id="rId20"/>
    </p:embeddedFont>
    <p:embeddedFont>
      <p:font typeface="Poppins Bold" panose="020B0604020202020204" charset="0"/>
      <p:regular r:id="rId21"/>
    </p:embeddedFont>
    <p:embeddedFont>
      <p:font typeface="Poppins" panose="020B0604020202020204" charset="0"/>
      <p:regular r:id="rId22"/>
    </p:embeddedFont>
    <p:embeddedFont>
      <p:font typeface="Times New Roman" panose="02020603050405020304" pitchFamily="18" charset="0"/>
      <p:regular r:id="rId23"/>
    </p:embeddedFont>
    <p:embeddedFont>
      <p:font typeface="Open Sans" panose="020B0604020202020204" charset="0"/>
      <p:regular r:id="rId24"/>
    </p:embeddedFont>
    <p:embeddedFont>
      <p:font typeface="Canva Sans" panose="020B0604020202020204" charset="0"/>
      <p:regular r:id="rId25"/>
    </p:embeddedFont>
    <p:embeddedFont>
      <p:font typeface="Canva Sa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516" y="-2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5.svg"/><Relationship Id="rId7" Type="http://schemas.openxmlformats.org/officeDocument/2006/relationships/image" Target="../media/image14.jpeg"/><Relationship Id="rId12"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23.svg"/><Relationship Id="rId5" Type="http://schemas.openxmlformats.org/officeDocument/2006/relationships/image" Target="../media/image8.svg"/><Relationship Id="rId10" Type="http://schemas.openxmlformats.org/officeDocument/2006/relationships/image" Target="../media/image16.png"/><Relationship Id="rId9" Type="http://schemas.openxmlformats.org/officeDocument/2006/relationships/image" Target="../media/image21.svg"/></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8.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1763" r="-1763"/>
            </a:stretch>
          </a:blipFill>
        </p:spPr>
      </p:sp>
      <p:sp>
        <p:nvSpPr>
          <p:cNvPr id="3" name="Freeform 3"/>
          <p:cNvSpPr/>
          <p:nvPr/>
        </p:nvSpPr>
        <p:spPr>
          <a:xfrm>
            <a:off x="7599764" y="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8889759" y="-776981"/>
            <a:ext cx="12050411" cy="11355260"/>
            <a:chOff x="0" y="0"/>
            <a:chExt cx="6738737" cy="6350000"/>
          </a:xfrm>
        </p:grpSpPr>
        <p:sp>
          <p:nvSpPr>
            <p:cNvPr id="5" name="Freeform 5"/>
            <p:cNvSpPr/>
            <p:nvPr/>
          </p:nvSpPr>
          <p:spPr>
            <a:xfrm>
              <a:off x="0" y="0"/>
              <a:ext cx="6738737" cy="6350000"/>
            </a:xfrm>
            <a:custGeom>
              <a:avLst/>
              <a:gdLst/>
              <a:ahLst/>
              <a:cxnLst/>
              <a:rect l="l" t="t" r="r" b="b"/>
              <a:pathLst>
                <a:path w="6738737" h="6350000">
                  <a:moveTo>
                    <a:pt x="6738737" y="0"/>
                  </a:moveTo>
                  <a:lnTo>
                    <a:pt x="4313857" y="6350000"/>
                  </a:lnTo>
                  <a:lnTo>
                    <a:pt x="0" y="6350000"/>
                  </a:lnTo>
                  <a:lnTo>
                    <a:pt x="2396654" y="0"/>
                  </a:lnTo>
                  <a:lnTo>
                    <a:pt x="6738737" y="0"/>
                  </a:lnTo>
                  <a:close/>
                </a:path>
              </a:pathLst>
            </a:custGeom>
            <a:blipFill>
              <a:blip r:embed="rId5"/>
              <a:stretch>
                <a:fillRect l="-69347" r="-4084"/>
              </a:stretch>
            </a:blipFill>
          </p:spPr>
        </p:sp>
      </p:grpSp>
      <p:sp>
        <p:nvSpPr>
          <p:cNvPr id="6" name="Freeform 6"/>
          <p:cNvSpPr/>
          <p:nvPr/>
        </p:nvSpPr>
        <p:spPr>
          <a:xfrm>
            <a:off x="224761" y="7509186"/>
            <a:ext cx="3114598" cy="2066961"/>
          </a:xfrm>
          <a:custGeom>
            <a:avLst/>
            <a:gdLst/>
            <a:ahLst/>
            <a:cxnLst/>
            <a:rect l="l" t="t" r="r" b="b"/>
            <a:pathLst>
              <a:path w="3114598" h="2066961">
                <a:moveTo>
                  <a:pt x="0" y="0"/>
                </a:moveTo>
                <a:lnTo>
                  <a:pt x="3114599" y="0"/>
                </a:lnTo>
                <a:lnTo>
                  <a:pt x="3114599" y="2066961"/>
                </a:lnTo>
                <a:lnTo>
                  <a:pt x="0" y="2066961"/>
                </a:lnTo>
                <a:lnTo>
                  <a:pt x="0" y="0"/>
                </a:lnTo>
                <a:close/>
              </a:path>
            </a:pathLst>
          </a:custGeom>
          <a:blipFill>
            <a:blip r:embed="rId6">
              <a:alphaModFix amt="38000"/>
              <a:extLst>
                <a:ext uri="{96DAC541-7B7A-43D3-8B79-37D633B846F1}">
                  <asvg:svgBlip xmlns:asvg="http://schemas.microsoft.com/office/drawing/2016/SVG/main" xmlns="" r:embed="rId7"/>
                </a:ext>
              </a:extLst>
            </a:blip>
            <a:stretch>
              <a:fillRect/>
            </a:stretch>
          </a:blipFill>
        </p:spPr>
      </p:sp>
      <p:sp>
        <p:nvSpPr>
          <p:cNvPr id="7" name="TextBox 7"/>
          <p:cNvSpPr txBox="1"/>
          <p:nvPr/>
        </p:nvSpPr>
        <p:spPr>
          <a:xfrm>
            <a:off x="224761" y="2458733"/>
            <a:ext cx="11490881" cy="3808990"/>
          </a:xfrm>
          <a:prstGeom prst="rect">
            <a:avLst/>
          </a:prstGeom>
        </p:spPr>
        <p:txBody>
          <a:bodyPr lIns="0" tIns="0" rIns="0" bIns="0" rtlCol="0" anchor="t">
            <a:spAutoFit/>
          </a:bodyPr>
          <a:lstStyle/>
          <a:p>
            <a:pPr marL="0" lvl="0" indent="0" algn="l">
              <a:lnSpc>
                <a:spcPts val="10037"/>
              </a:lnSpc>
            </a:pPr>
            <a:r>
              <a:rPr lang="en-US" sz="8295">
                <a:solidFill>
                  <a:srgbClr val="FFFFFF"/>
                </a:solidFill>
                <a:latin typeface="Archivo Black"/>
                <a:ea typeface="Archivo Black"/>
                <a:cs typeface="Archivo Black"/>
                <a:sym typeface="Archivo Black"/>
              </a:rPr>
              <a:t> SHIPPING SUPPORT SYSTEM PROPOSAL</a:t>
            </a:r>
          </a:p>
        </p:txBody>
      </p:sp>
      <p:sp>
        <p:nvSpPr>
          <p:cNvPr id="8" name="Freeform 8"/>
          <p:cNvSpPr/>
          <p:nvPr/>
        </p:nvSpPr>
        <p:spPr>
          <a:xfrm>
            <a:off x="666790" y="1238892"/>
            <a:ext cx="723820" cy="745507"/>
          </a:xfrm>
          <a:custGeom>
            <a:avLst/>
            <a:gdLst/>
            <a:ahLst/>
            <a:cxnLst/>
            <a:rect l="l" t="t" r="r" b="b"/>
            <a:pathLst>
              <a:path w="723820" h="745507">
                <a:moveTo>
                  <a:pt x="0" y="0"/>
                </a:moveTo>
                <a:lnTo>
                  <a:pt x="723820" y="0"/>
                </a:lnTo>
                <a:lnTo>
                  <a:pt x="723820" y="745507"/>
                </a:lnTo>
                <a:lnTo>
                  <a:pt x="0" y="74550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TextBox 9"/>
          <p:cNvSpPr txBox="1"/>
          <p:nvPr/>
        </p:nvSpPr>
        <p:spPr>
          <a:xfrm>
            <a:off x="1485788" y="1256361"/>
            <a:ext cx="3707143" cy="615319"/>
          </a:xfrm>
          <a:prstGeom prst="rect">
            <a:avLst/>
          </a:prstGeom>
        </p:spPr>
        <p:txBody>
          <a:bodyPr lIns="0" tIns="0" rIns="0" bIns="0" rtlCol="0" anchor="t">
            <a:spAutoFit/>
          </a:bodyPr>
          <a:lstStyle/>
          <a:p>
            <a:pPr algn="ctr">
              <a:lnSpc>
                <a:spcPts val="4944"/>
              </a:lnSpc>
              <a:spcBef>
                <a:spcPct val="0"/>
              </a:spcBef>
            </a:pPr>
            <a:r>
              <a:rPr lang="en-US" sz="3532">
                <a:solidFill>
                  <a:srgbClr val="FFFFFF"/>
                </a:solidFill>
                <a:latin typeface="Poppins"/>
                <a:ea typeface="Poppins"/>
                <a:cs typeface="Poppins"/>
                <a:sym typeface="Poppins"/>
              </a:rPr>
              <a:t>FLEETFLOAT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0052"/>
        </a:solidFill>
        <a:effectLst/>
      </p:bgPr>
    </p:bg>
    <p:spTree>
      <p:nvGrpSpPr>
        <p:cNvPr id="1" name=""/>
        <p:cNvGrpSpPr/>
        <p:nvPr/>
      </p:nvGrpSpPr>
      <p:grpSpPr>
        <a:xfrm>
          <a:off x="0" y="0"/>
          <a:ext cx="0" cy="0"/>
          <a:chOff x="0" y="0"/>
          <a:chExt cx="0" cy="0"/>
        </a:xfrm>
      </p:grpSpPr>
      <p:grpSp>
        <p:nvGrpSpPr>
          <p:cNvPr id="2" name="Group 2"/>
          <p:cNvGrpSpPr/>
          <p:nvPr/>
        </p:nvGrpSpPr>
        <p:grpSpPr>
          <a:xfrm>
            <a:off x="17096803" y="557375"/>
            <a:ext cx="137619" cy="137619"/>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353109" y="557375"/>
            <a:ext cx="137619" cy="137619"/>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605028"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2" name="Group 12"/>
          <p:cNvGrpSpPr/>
          <p:nvPr/>
        </p:nvGrpSpPr>
        <p:grpSpPr>
          <a:xfrm>
            <a:off x="18181857" y="8291827"/>
            <a:ext cx="106143" cy="966473"/>
            <a:chOff x="0" y="0"/>
            <a:chExt cx="626900" cy="5708159"/>
          </a:xfrm>
        </p:grpSpPr>
        <p:sp>
          <p:nvSpPr>
            <p:cNvPr id="13" name="Freeform 13"/>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sp>
        <p:sp>
          <p:nvSpPr>
            <p:cNvPr id="14" name="TextBox 14"/>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15" name="Group 15"/>
          <p:cNvGrpSpPr/>
          <p:nvPr/>
        </p:nvGrpSpPr>
        <p:grpSpPr>
          <a:xfrm>
            <a:off x="1516515" y="2617639"/>
            <a:ext cx="2415938" cy="47625"/>
            <a:chOff x="0" y="0"/>
            <a:chExt cx="636296" cy="12543"/>
          </a:xfrm>
        </p:grpSpPr>
        <p:sp>
          <p:nvSpPr>
            <p:cNvPr id="16" name="Freeform 16"/>
            <p:cNvSpPr/>
            <p:nvPr/>
          </p:nvSpPr>
          <p:spPr>
            <a:xfrm>
              <a:off x="0" y="0"/>
              <a:ext cx="636296" cy="12543"/>
            </a:xfrm>
            <a:custGeom>
              <a:avLst/>
              <a:gdLst/>
              <a:ahLst/>
              <a:cxnLst/>
              <a:rect l="l" t="t" r="r" b="b"/>
              <a:pathLst>
                <a:path w="636296" h="12543">
                  <a:moveTo>
                    <a:pt x="6272" y="0"/>
                  </a:moveTo>
                  <a:lnTo>
                    <a:pt x="630025" y="0"/>
                  </a:lnTo>
                  <a:cubicBezTo>
                    <a:pt x="631688" y="0"/>
                    <a:pt x="633283" y="661"/>
                    <a:pt x="634460" y="1837"/>
                  </a:cubicBezTo>
                  <a:cubicBezTo>
                    <a:pt x="635636" y="3013"/>
                    <a:pt x="636296" y="4608"/>
                    <a:pt x="636296" y="6272"/>
                  </a:cubicBezTo>
                  <a:lnTo>
                    <a:pt x="636296" y="6272"/>
                  </a:lnTo>
                  <a:cubicBezTo>
                    <a:pt x="636296" y="7935"/>
                    <a:pt x="635636" y="9530"/>
                    <a:pt x="634460" y="10706"/>
                  </a:cubicBezTo>
                  <a:cubicBezTo>
                    <a:pt x="633283" y="11882"/>
                    <a:pt x="631688" y="12543"/>
                    <a:pt x="63002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sp>
        <p:sp>
          <p:nvSpPr>
            <p:cNvPr id="17" name="TextBox 17"/>
            <p:cNvSpPr txBox="1"/>
            <p:nvPr/>
          </p:nvSpPr>
          <p:spPr>
            <a:xfrm>
              <a:off x="0" y="-47625"/>
              <a:ext cx="636296" cy="60168"/>
            </a:xfrm>
            <a:prstGeom prst="rect">
              <a:avLst/>
            </a:prstGeom>
          </p:spPr>
          <p:txBody>
            <a:bodyPr lIns="50800" tIns="50800" rIns="50800" bIns="50800" rtlCol="0" anchor="ctr"/>
            <a:lstStyle/>
            <a:p>
              <a:pPr algn="ctr">
                <a:lnSpc>
                  <a:spcPts val="2239"/>
                </a:lnSpc>
              </a:pPr>
              <a:endParaRPr/>
            </a:p>
          </p:txBody>
        </p:sp>
      </p:grpSp>
      <p:sp>
        <p:nvSpPr>
          <p:cNvPr id="18" name="Freeform 18"/>
          <p:cNvSpPr/>
          <p:nvPr/>
        </p:nvSpPr>
        <p:spPr>
          <a:xfrm>
            <a:off x="11293887" y="1296362"/>
            <a:ext cx="6994113" cy="8990638"/>
          </a:xfrm>
          <a:custGeom>
            <a:avLst/>
            <a:gdLst/>
            <a:ahLst/>
            <a:cxnLst/>
            <a:rect l="l" t="t" r="r" b="b"/>
            <a:pathLst>
              <a:path w="6994113" h="8990638">
                <a:moveTo>
                  <a:pt x="0" y="0"/>
                </a:moveTo>
                <a:lnTo>
                  <a:pt x="6994113" y="0"/>
                </a:lnTo>
                <a:lnTo>
                  <a:pt x="6994113" y="8990638"/>
                </a:lnTo>
                <a:lnTo>
                  <a:pt x="0" y="8990638"/>
                </a:lnTo>
                <a:lnTo>
                  <a:pt x="0" y="0"/>
                </a:lnTo>
                <a:close/>
              </a:path>
            </a:pathLst>
          </a:custGeom>
          <a:blipFill>
            <a:blip r:embed="rId4">
              <a:alphaModFix amt="46000"/>
            </a:blip>
            <a:stretch>
              <a:fillRect l="-4623" r="-4623"/>
            </a:stretch>
          </a:blipFill>
        </p:spPr>
      </p:sp>
      <p:sp>
        <p:nvSpPr>
          <p:cNvPr id="19" name="Freeform 19"/>
          <p:cNvSpPr/>
          <p:nvPr/>
        </p:nvSpPr>
        <p:spPr>
          <a:xfrm>
            <a:off x="1028700" y="1909949"/>
            <a:ext cx="16334818" cy="7763463"/>
          </a:xfrm>
          <a:custGeom>
            <a:avLst/>
            <a:gdLst/>
            <a:ahLst/>
            <a:cxnLst/>
            <a:rect l="l" t="t" r="r" b="b"/>
            <a:pathLst>
              <a:path w="16334818" h="7763463">
                <a:moveTo>
                  <a:pt x="0" y="0"/>
                </a:moveTo>
                <a:lnTo>
                  <a:pt x="16334818" y="0"/>
                </a:lnTo>
                <a:lnTo>
                  <a:pt x="16334818" y="7763463"/>
                </a:lnTo>
                <a:lnTo>
                  <a:pt x="0" y="7763463"/>
                </a:lnTo>
                <a:lnTo>
                  <a:pt x="0" y="0"/>
                </a:lnTo>
                <a:close/>
              </a:path>
            </a:pathLst>
          </a:custGeom>
          <a:blipFill>
            <a:blip r:embed="rId5"/>
            <a:stretch>
              <a:fillRect b="-8013"/>
            </a:stretch>
          </a:blipFill>
        </p:spPr>
      </p:sp>
      <p:sp>
        <p:nvSpPr>
          <p:cNvPr id="20" name="TextBox 20"/>
          <p:cNvSpPr txBox="1"/>
          <p:nvPr/>
        </p:nvSpPr>
        <p:spPr>
          <a:xfrm>
            <a:off x="4204198" y="876300"/>
            <a:ext cx="9879603" cy="984250"/>
          </a:xfrm>
          <a:prstGeom prst="rect">
            <a:avLst/>
          </a:prstGeom>
        </p:spPr>
        <p:txBody>
          <a:bodyPr lIns="0" tIns="0" rIns="0" bIns="0" rtlCol="0" anchor="t">
            <a:spAutoFit/>
          </a:bodyPr>
          <a:lstStyle/>
          <a:p>
            <a:pPr algn="l">
              <a:lnSpc>
                <a:spcPts val="7699"/>
              </a:lnSpc>
              <a:spcBef>
                <a:spcPct val="0"/>
              </a:spcBef>
            </a:pPr>
            <a:r>
              <a:rPr lang="en-US" sz="5499" b="1">
                <a:solidFill>
                  <a:srgbClr val="FFFFFF"/>
                </a:solidFill>
                <a:latin typeface="Poppins Bold"/>
                <a:ea typeface="Poppins Bold"/>
                <a:cs typeface="Poppins Bold"/>
                <a:sym typeface="Poppins Bold"/>
              </a:rPr>
              <a:t>SYSTEM ARCHITECTURE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20052"/>
        </a:solidFill>
        <a:effectLst/>
      </p:bgPr>
    </p:bg>
    <p:spTree>
      <p:nvGrpSpPr>
        <p:cNvPr id="1" name=""/>
        <p:cNvGrpSpPr/>
        <p:nvPr/>
      </p:nvGrpSpPr>
      <p:grpSpPr>
        <a:xfrm>
          <a:off x="0" y="0"/>
          <a:ext cx="0" cy="0"/>
          <a:chOff x="0" y="0"/>
          <a:chExt cx="0" cy="0"/>
        </a:xfrm>
      </p:grpSpPr>
      <p:sp>
        <p:nvSpPr>
          <p:cNvPr id="2" name="Freeform 2"/>
          <p:cNvSpPr/>
          <p:nvPr/>
        </p:nvSpPr>
        <p:spPr>
          <a:xfrm>
            <a:off x="1378894" y="138038"/>
            <a:ext cx="15530213" cy="10010923"/>
          </a:xfrm>
          <a:custGeom>
            <a:avLst/>
            <a:gdLst/>
            <a:ahLst/>
            <a:cxnLst/>
            <a:rect l="l" t="t" r="r" b="b"/>
            <a:pathLst>
              <a:path w="15530213" h="10010923">
                <a:moveTo>
                  <a:pt x="0" y="0"/>
                </a:moveTo>
                <a:lnTo>
                  <a:pt x="15530212" y="0"/>
                </a:lnTo>
                <a:lnTo>
                  <a:pt x="15530212" y="10010924"/>
                </a:lnTo>
                <a:lnTo>
                  <a:pt x="0" y="10010924"/>
                </a:lnTo>
                <a:lnTo>
                  <a:pt x="0" y="0"/>
                </a:lnTo>
                <a:close/>
              </a:path>
            </a:pathLst>
          </a:custGeom>
          <a:blipFill>
            <a:blip r:embed="rId2"/>
            <a:stretch>
              <a:fillRect l="-360" r="-360"/>
            </a:stretch>
          </a:blipFill>
        </p:spPr>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0052"/>
        </a:solidFill>
        <a:effectLst/>
      </p:bgPr>
    </p:bg>
    <p:spTree>
      <p:nvGrpSpPr>
        <p:cNvPr id="1" name=""/>
        <p:cNvGrpSpPr/>
        <p:nvPr/>
      </p:nvGrpSpPr>
      <p:grpSpPr>
        <a:xfrm>
          <a:off x="0" y="0"/>
          <a:ext cx="0" cy="0"/>
          <a:chOff x="0" y="0"/>
          <a:chExt cx="0" cy="0"/>
        </a:xfrm>
      </p:grpSpPr>
      <p:grpSp>
        <p:nvGrpSpPr>
          <p:cNvPr id="2" name="Group 2"/>
          <p:cNvGrpSpPr/>
          <p:nvPr/>
        </p:nvGrpSpPr>
        <p:grpSpPr>
          <a:xfrm>
            <a:off x="17096803" y="557375"/>
            <a:ext cx="137619" cy="137619"/>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353109" y="557375"/>
            <a:ext cx="137619" cy="137619"/>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605028"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2" name="Group 12"/>
          <p:cNvGrpSpPr/>
          <p:nvPr/>
        </p:nvGrpSpPr>
        <p:grpSpPr>
          <a:xfrm>
            <a:off x="18181857" y="8291827"/>
            <a:ext cx="106143" cy="966473"/>
            <a:chOff x="0" y="0"/>
            <a:chExt cx="626900" cy="5708159"/>
          </a:xfrm>
        </p:grpSpPr>
        <p:sp>
          <p:nvSpPr>
            <p:cNvPr id="13" name="Freeform 13"/>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sp>
        <p:sp>
          <p:nvSpPr>
            <p:cNvPr id="14" name="TextBox 14"/>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15" name="Group 15"/>
          <p:cNvGrpSpPr/>
          <p:nvPr/>
        </p:nvGrpSpPr>
        <p:grpSpPr>
          <a:xfrm>
            <a:off x="1516515" y="2617639"/>
            <a:ext cx="2415938" cy="47625"/>
            <a:chOff x="0" y="0"/>
            <a:chExt cx="636296" cy="12543"/>
          </a:xfrm>
        </p:grpSpPr>
        <p:sp>
          <p:nvSpPr>
            <p:cNvPr id="16" name="Freeform 16"/>
            <p:cNvSpPr/>
            <p:nvPr/>
          </p:nvSpPr>
          <p:spPr>
            <a:xfrm>
              <a:off x="0" y="0"/>
              <a:ext cx="636296" cy="12543"/>
            </a:xfrm>
            <a:custGeom>
              <a:avLst/>
              <a:gdLst/>
              <a:ahLst/>
              <a:cxnLst/>
              <a:rect l="l" t="t" r="r" b="b"/>
              <a:pathLst>
                <a:path w="636296" h="12543">
                  <a:moveTo>
                    <a:pt x="6272" y="0"/>
                  </a:moveTo>
                  <a:lnTo>
                    <a:pt x="630025" y="0"/>
                  </a:lnTo>
                  <a:cubicBezTo>
                    <a:pt x="631688" y="0"/>
                    <a:pt x="633283" y="661"/>
                    <a:pt x="634460" y="1837"/>
                  </a:cubicBezTo>
                  <a:cubicBezTo>
                    <a:pt x="635636" y="3013"/>
                    <a:pt x="636296" y="4608"/>
                    <a:pt x="636296" y="6272"/>
                  </a:cubicBezTo>
                  <a:lnTo>
                    <a:pt x="636296" y="6272"/>
                  </a:lnTo>
                  <a:cubicBezTo>
                    <a:pt x="636296" y="7935"/>
                    <a:pt x="635636" y="9530"/>
                    <a:pt x="634460" y="10706"/>
                  </a:cubicBezTo>
                  <a:cubicBezTo>
                    <a:pt x="633283" y="11882"/>
                    <a:pt x="631688" y="12543"/>
                    <a:pt x="63002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sp>
        <p:sp>
          <p:nvSpPr>
            <p:cNvPr id="17" name="TextBox 17"/>
            <p:cNvSpPr txBox="1"/>
            <p:nvPr/>
          </p:nvSpPr>
          <p:spPr>
            <a:xfrm>
              <a:off x="0" y="-47625"/>
              <a:ext cx="636296" cy="60168"/>
            </a:xfrm>
            <a:prstGeom prst="rect">
              <a:avLst/>
            </a:prstGeom>
          </p:spPr>
          <p:txBody>
            <a:bodyPr lIns="50800" tIns="50800" rIns="50800" bIns="50800" rtlCol="0" anchor="ctr"/>
            <a:lstStyle/>
            <a:p>
              <a:pPr algn="ctr">
                <a:lnSpc>
                  <a:spcPts val="2239"/>
                </a:lnSpc>
              </a:pPr>
              <a:endParaRPr/>
            </a:p>
          </p:txBody>
        </p:sp>
      </p:grpSp>
      <p:sp>
        <p:nvSpPr>
          <p:cNvPr id="18" name="Freeform 18"/>
          <p:cNvSpPr/>
          <p:nvPr/>
        </p:nvSpPr>
        <p:spPr>
          <a:xfrm>
            <a:off x="11293887" y="1296362"/>
            <a:ext cx="6994113" cy="8990638"/>
          </a:xfrm>
          <a:custGeom>
            <a:avLst/>
            <a:gdLst/>
            <a:ahLst/>
            <a:cxnLst/>
            <a:rect l="l" t="t" r="r" b="b"/>
            <a:pathLst>
              <a:path w="6994113" h="8990638">
                <a:moveTo>
                  <a:pt x="0" y="0"/>
                </a:moveTo>
                <a:lnTo>
                  <a:pt x="6994113" y="0"/>
                </a:lnTo>
                <a:lnTo>
                  <a:pt x="6994113" y="8990638"/>
                </a:lnTo>
                <a:lnTo>
                  <a:pt x="0" y="8990638"/>
                </a:lnTo>
                <a:lnTo>
                  <a:pt x="0" y="0"/>
                </a:lnTo>
                <a:close/>
              </a:path>
            </a:pathLst>
          </a:custGeom>
          <a:blipFill>
            <a:blip r:embed="rId4">
              <a:alphaModFix amt="46000"/>
            </a:blip>
            <a:stretch>
              <a:fillRect l="-4623" r="-4623"/>
            </a:stretch>
          </a:blipFill>
        </p:spPr>
      </p:sp>
      <p:sp>
        <p:nvSpPr>
          <p:cNvPr id="19" name="TextBox 19"/>
          <p:cNvSpPr txBox="1"/>
          <p:nvPr/>
        </p:nvSpPr>
        <p:spPr>
          <a:xfrm>
            <a:off x="1414284" y="1467763"/>
            <a:ext cx="6013621" cy="984250"/>
          </a:xfrm>
          <a:prstGeom prst="rect">
            <a:avLst/>
          </a:prstGeom>
        </p:spPr>
        <p:txBody>
          <a:bodyPr lIns="0" tIns="0" rIns="0" bIns="0" rtlCol="0" anchor="t">
            <a:spAutoFit/>
          </a:bodyPr>
          <a:lstStyle/>
          <a:p>
            <a:pPr algn="l">
              <a:lnSpc>
                <a:spcPts val="7699"/>
              </a:lnSpc>
              <a:spcBef>
                <a:spcPct val="0"/>
              </a:spcBef>
            </a:pPr>
            <a:r>
              <a:rPr lang="en-US" sz="5499" b="1">
                <a:solidFill>
                  <a:srgbClr val="FFFFFF"/>
                </a:solidFill>
                <a:latin typeface="Poppins Bold"/>
                <a:ea typeface="Poppins Bold"/>
                <a:cs typeface="Poppins Bold"/>
                <a:sym typeface="Poppins Bold"/>
              </a:rPr>
              <a:t>OUR CLIENT</a:t>
            </a:r>
          </a:p>
        </p:txBody>
      </p:sp>
      <p:sp>
        <p:nvSpPr>
          <p:cNvPr id="20" name="TextBox 20"/>
          <p:cNvSpPr txBox="1"/>
          <p:nvPr/>
        </p:nvSpPr>
        <p:spPr>
          <a:xfrm>
            <a:off x="1942383" y="4363962"/>
            <a:ext cx="14403233" cy="4411101"/>
          </a:xfrm>
          <a:prstGeom prst="rect">
            <a:avLst/>
          </a:prstGeom>
        </p:spPr>
        <p:txBody>
          <a:bodyPr lIns="0" tIns="0" rIns="0" bIns="0" rtlCol="0" anchor="t">
            <a:spAutoFit/>
          </a:bodyPr>
          <a:lstStyle/>
          <a:p>
            <a:pPr algn="l">
              <a:lnSpc>
                <a:spcPts val="5000"/>
              </a:lnSpc>
              <a:spcBef>
                <a:spcPct val="0"/>
              </a:spcBef>
            </a:pPr>
            <a:r>
              <a:rPr lang="en-US" sz="3571">
                <a:solidFill>
                  <a:srgbClr val="FFFFFF"/>
                </a:solidFill>
                <a:latin typeface="Open Sans"/>
                <a:ea typeface="Open Sans"/>
                <a:cs typeface="Open Sans"/>
                <a:sym typeface="Open Sans"/>
              </a:rPr>
              <a:t>Mareven Food Central LLC, which was established in 1999 in Russia, is a subsidiary of the international group Mareven Food Holdings Ltd. They are specialized in the production and distribution of food and beverages. They supply their products to 85 constituent entities of the Russian Federation and seven countries around the world. Some of their products are energy drinks, chips, noodles, ready-made meals, and dairy products.</a:t>
            </a:r>
          </a:p>
        </p:txBody>
      </p:sp>
      <p:sp>
        <p:nvSpPr>
          <p:cNvPr id="21" name="TextBox 21"/>
          <p:cNvSpPr txBox="1"/>
          <p:nvPr/>
        </p:nvSpPr>
        <p:spPr>
          <a:xfrm>
            <a:off x="761985" y="3056778"/>
            <a:ext cx="14403233"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Mareven Food Central LLC,</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20052"/>
        </a:solidFill>
        <a:effectLst/>
      </p:bgPr>
    </p:bg>
    <p:spTree>
      <p:nvGrpSpPr>
        <p:cNvPr id="1" name=""/>
        <p:cNvGrpSpPr/>
        <p:nvPr/>
      </p:nvGrpSpPr>
      <p:grpSpPr>
        <a:xfrm>
          <a:off x="0" y="0"/>
          <a:ext cx="0" cy="0"/>
          <a:chOff x="0" y="0"/>
          <a:chExt cx="0" cy="0"/>
        </a:xfrm>
      </p:grpSpPr>
      <p:grpSp>
        <p:nvGrpSpPr>
          <p:cNvPr id="3" name="Group 3"/>
          <p:cNvGrpSpPr/>
          <p:nvPr/>
        </p:nvGrpSpPr>
        <p:grpSpPr>
          <a:xfrm>
            <a:off x="0" y="2118603"/>
            <a:ext cx="6054683" cy="818097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DEDD"/>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096803" y="557375"/>
            <a:ext cx="137619" cy="137619"/>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7353109" y="557375"/>
            <a:ext cx="137619" cy="137619"/>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3" name="Group 13"/>
          <p:cNvGrpSpPr/>
          <p:nvPr/>
        </p:nvGrpSpPr>
        <p:grpSpPr>
          <a:xfrm>
            <a:off x="17605028" y="557375"/>
            <a:ext cx="137619" cy="137619"/>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6" name="Freeform 16"/>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xmlns="" r:embed="rId5"/>
                </a:ext>
              </a:extLst>
            </a:blip>
            <a:stretch>
              <a:fillRect/>
            </a:stretch>
          </a:blipFill>
        </p:spPr>
      </p:sp>
      <p:grpSp>
        <p:nvGrpSpPr>
          <p:cNvPr id="17" name="Group 17"/>
          <p:cNvGrpSpPr/>
          <p:nvPr/>
        </p:nvGrpSpPr>
        <p:grpSpPr>
          <a:xfrm>
            <a:off x="18181857" y="8291827"/>
            <a:ext cx="106143" cy="966473"/>
            <a:chOff x="0" y="0"/>
            <a:chExt cx="626900" cy="5708159"/>
          </a:xfrm>
        </p:grpSpPr>
        <p:sp>
          <p:nvSpPr>
            <p:cNvPr id="18" name="Freeform 18"/>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sp>
        <p:sp>
          <p:nvSpPr>
            <p:cNvPr id="19" name="TextBox 19"/>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20" name="Freeform 20"/>
          <p:cNvSpPr/>
          <p:nvPr/>
        </p:nvSpPr>
        <p:spPr>
          <a:xfrm>
            <a:off x="1700952" y="2118603"/>
            <a:ext cx="8194251" cy="6258359"/>
          </a:xfrm>
          <a:custGeom>
            <a:avLst/>
            <a:gdLst/>
            <a:ahLst/>
            <a:cxnLst/>
            <a:rect l="l" t="t" r="r" b="b"/>
            <a:pathLst>
              <a:path w="8194251" h="6258359">
                <a:moveTo>
                  <a:pt x="0" y="0"/>
                </a:moveTo>
                <a:lnTo>
                  <a:pt x="8194251" y="0"/>
                </a:lnTo>
                <a:lnTo>
                  <a:pt x="8194251" y="6258359"/>
                </a:lnTo>
                <a:lnTo>
                  <a:pt x="0" y="6258359"/>
                </a:lnTo>
                <a:lnTo>
                  <a:pt x="0" y="0"/>
                </a:lnTo>
                <a:close/>
              </a:path>
            </a:pathLst>
          </a:custGeom>
          <a:blipFill>
            <a:blip r:embed="rId6"/>
            <a:stretch>
              <a:fillRect/>
            </a:stretch>
          </a:blipFill>
        </p:spPr>
      </p:sp>
      <p:grpSp>
        <p:nvGrpSpPr>
          <p:cNvPr id="21" name="Group 21"/>
          <p:cNvGrpSpPr/>
          <p:nvPr/>
        </p:nvGrpSpPr>
        <p:grpSpPr>
          <a:xfrm>
            <a:off x="1903170" y="2326217"/>
            <a:ext cx="7805270" cy="4172180"/>
            <a:chOff x="0" y="0"/>
            <a:chExt cx="1735233" cy="927541"/>
          </a:xfrm>
        </p:grpSpPr>
        <p:sp>
          <p:nvSpPr>
            <p:cNvPr id="22" name="Freeform 22"/>
            <p:cNvSpPr/>
            <p:nvPr/>
          </p:nvSpPr>
          <p:spPr>
            <a:xfrm>
              <a:off x="0" y="0"/>
              <a:ext cx="1735233" cy="927541"/>
            </a:xfrm>
            <a:custGeom>
              <a:avLst/>
              <a:gdLst/>
              <a:ahLst/>
              <a:cxnLst/>
              <a:rect l="l" t="t" r="r" b="b"/>
              <a:pathLst>
                <a:path w="1735233" h="927541">
                  <a:moveTo>
                    <a:pt x="0" y="0"/>
                  </a:moveTo>
                  <a:lnTo>
                    <a:pt x="1735233" y="0"/>
                  </a:lnTo>
                  <a:lnTo>
                    <a:pt x="1735233" y="927541"/>
                  </a:lnTo>
                  <a:lnTo>
                    <a:pt x="0" y="927541"/>
                  </a:lnTo>
                  <a:close/>
                </a:path>
              </a:pathLst>
            </a:custGeom>
            <a:blipFill>
              <a:blip r:embed="rId7"/>
              <a:stretch>
                <a:fillRect t="-2615" b="-2615"/>
              </a:stretch>
            </a:blipFill>
          </p:spPr>
        </p:sp>
      </p:grpSp>
      <p:sp>
        <p:nvSpPr>
          <p:cNvPr id="23" name="TextBox 23"/>
          <p:cNvSpPr txBox="1"/>
          <p:nvPr/>
        </p:nvSpPr>
        <p:spPr>
          <a:xfrm>
            <a:off x="1039108" y="517674"/>
            <a:ext cx="168537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UTOSCOPE</a:t>
            </a:r>
          </a:p>
        </p:txBody>
      </p:sp>
      <p:grpSp>
        <p:nvGrpSpPr>
          <p:cNvPr id="24" name="Group 24"/>
          <p:cNvGrpSpPr/>
          <p:nvPr/>
        </p:nvGrpSpPr>
        <p:grpSpPr>
          <a:xfrm>
            <a:off x="11395063" y="3349101"/>
            <a:ext cx="2415938" cy="47625"/>
            <a:chOff x="0" y="0"/>
            <a:chExt cx="636296" cy="12543"/>
          </a:xfrm>
        </p:grpSpPr>
        <p:sp>
          <p:nvSpPr>
            <p:cNvPr id="25" name="Freeform 25"/>
            <p:cNvSpPr/>
            <p:nvPr/>
          </p:nvSpPr>
          <p:spPr>
            <a:xfrm>
              <a:off x="0" y="0"/>
              <a:ext cx="636296" cy="12543"/>
            </a:xfrm>
            <a:custGeom>
              <a:avLst/>
              <a:gdLst/>
              <a:ahLst/>
              <a:cxnLst/>
              <a:rect l="l" t="t" r="r" b="b"/>
              <a:pathLst>
                <a:path w="636296" h="12543">
                  <a:moveTo>
                    <a:pt x="6272" y="0"/>
                  </a:moveTo>
                  <a:lnTo>
                    <a:pt x="630025" y="0"/>
                  </a:lnTo>
                  <a:cubicBezTo>
                    <a:pt x="631688" y="0"/>
                    <a:pt x="633283" y="661"/>
                    <a:pt x="634460" y="1837"/>
                  </a:cubicBezTo>
                  <a:cubicBezTo>
                    <a:pt x="635636" y="3013"/>
                    <a:pt x="636296" y="4608"/>
                    <a:pt x="636296" y="6272"/>
                  </a:cubicBezTo>
                  <a:lnTo>
                    <a:pt x="636296" y="6272"/>
                  </a:lnTo>
                  <a:cubicBezTo>
                    <a:pt x="636296" y="7935"/>
                    <a:pt x="635636" y="9530"/>
                    <a:pt x="634460" y="10706"/>
                  </a:cubicBezTo>
                  <a:cubicBezTo>
                    <a:pt x="633283" y="11882"/>
                    <a:pt x="631688" y="12543"/>
                    <a:pt x="63002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sp>
        <p:sp>
          <p:nvSpPr>
            <p:cNvPr id="26" name="TextBox 26"/>
            <p:cNvSpPr txBox="1"/>
            <p:nvPr/>
          </p:nvSpPr>
          <p:spPr>
            <a:xfrm>
              <a:off x="0" y="-47625"/>
              <a:ext cx="636296" cy="60168"/>
            </a:xfrm>
            <a:prstGeom prst="rect">
              <a:avLst/>
            </a:prstGeom>
          </p:spPr>
          <p:txBody>
            <a:bodyPr lIns="50800" tIns="50800" rIns="50800" bIns="50800" rtlCol="0" anchor="ctr"/>
            <a:lstStyle/>
            <a:p>
              <a:pPr algn="ctr">
                <a:lnSpc>
                  <a:spcPts val="2239"/>
                </a:lnSpc>
              </a:pPr>
              <a:endParaRPr/>
            </a:p>
          </p:txBody>
        </p:sp>
      </p:grpSp>
      <p:sp>
        <p:nvSpPr>
          <p:cNvPr id="27" name="TextBox 27"/>
          <p:cNvSpPr txBox="1"/>
          <p:nvPr/>
        </p:nvSpPr>
        <p:spPr>
          <a:xfrm>
            <a:off x="11395063" y="2173817"/>
            <a:ext cx="5172608" cy="984250"/>
          </a:xfrm>
          <a:prstGeom prst="rect">
            <a:avLst/>
          </a:prstGeom>
        </p:spPr>
        <p:txBody>
          <a:bodyPr lIns="0" tIns="0" rIns="0" bIns="0" rtlCol="0" anchor="t">
            <a:spAutoFit/>
          </a:bodyPr>
          <a:lstStyle/>
          <a:p>
            <a:pPr algn="l">
              <a:lnSpc>
                <a:spcPts val="7699"/>
              </a:lnSpc>
              <a:spcBef>
                <a:spcPct val="0"/>
              </a:spcBef>
            </a:pPr>
            <a:r>
              <a:rPr lang="en-US" sz="5499" b="1">
                <a:solidFill>
                  <a:srgbClr val="FFFFFF"/>
                </a:solidFill>
                <a:latin typeface="Poppins Bold"/>
                <a:ea typeface="Poppins Bold"/>
                <a:cs typeface="Poppins Bold"/>
                <a:sym typeface="Poppins Bold"/>
              </a:rPr>
              <a:t>CONTACT US</a:t>
            </a:r>
          </a:p>
        </p:txBody>
      </p:sp>
      <p:sp>
        <p:nvSpPr>
          <p:cNvPr id="28" name="Freeform 28"/>
          <p:cNvSpPr/>
          <p:nvPr/>
        </p:nvSpPr>
        <p:spPr>
          <a:xfrm>
            <a:off x="11395063" y="4445315"/>
            <a:ext cx="361046" cy="361046"/>
          </a:xfrm>
          <a:custGeom>
            <a:avLst/>
            <a:gdLst/>
            <a:ahLst/>
            <a:cxnLst/>
            <a:rect l="l" t="t" r="r" b="b"/>
            <a:pathLst>
              <a:path w="361046" h="361046">
                <a:moveTo>
                  <a:pt x="0" y="0"/>
                </a:moveTo>
                <a:lnTo>
                  <a:pt x="361047" y="0"/>
                </a:lnTo>
                <a:lnTo>
                  <a:pt x="361047" y="361047"/>
                </a:lnTo>
                <a:lnTo>
                  <a:pt x="0" y="36104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9" name="TextBox 29"/>
          <p:cNvSpPr txBox="1"/>
          <p:nvPr/>
        </p:nvSpPr>
        <p:spPr>
          <a:xfrm>
            <a:off x="12049805" y="4424227"/>
            <a:ext cx="4081512" cy="431376"/>
          </a:xfrm>
          <a:prstGeom prst="rect">
            <a:avLst/>
          </a:prstGeom>
        </p:spPr>
        <p:txBody>
          <a:bodyPr lIns="0" tIns="0" rIns="0" bIns="0" rtlCol="0" anchor="t">
            <a:spAutoFit/>
          </a:bodyPr>
          <a:lstStyle/>
          <a:p>
            <a:pPr algn="l">
              <a:lnSpc>
                <a:spcPts val="3523"/>
              </a:lnSpc>
              <a:spcBef>
                <a:spcPct val="0"/>
              </a:spcBef>
            </a:pPr>
            <a:r>
              <a:rPr lang="en-US" sz="2516">
                <a:solidFill>
                  <a:srgbClr val="FFFFFF"/>
                </a:solidFill>
                <a:latin typeface="Open Sans"/>
                <a:ea typeface="Open Sans"/>
                <a:cs typeface="Open Sans"/>
                <a:sym typeface="Open Sans"/>
              </a:rPr>
              <a:t>+254 717 091187</a:t>
            </a:r>
          </a:p>
        </p:txBody>
      </p:sp>
      <p:sp>
        <p:nvSpPr>
          <p:cNvPr id="30" name="Freeform 30"/>
          <p:cNvSpPr/>
          <p:nvPr/>
        </p:nvSpPr>
        <p:spPr>
          <a:xfrm>
            <a:off x="11395063" y="5705545"/>
            <a:ext cx="361046" cy="361046"/>
          </a:xfrm>
          <a:custGeom>
            <a:avLst/>
            <a:gdLst/>
            <a:ahLst/>
            <a:cxnLst/>
            <a:rect l="l" t="t" r="r" b="b"/>
            <a:pathLst>
              <a:path w="361046" h="361046">
                <a:moveTo>
                  <a:pt x="0" y="0"/>
                </a:moveTo>
                <a:lnTo>
                  <a:pt x="361047" y="0"/>
                </a:lnTo>
                <a:lnTo>
                  <a:pt x="361047" y="361047"/>
                </a:lnTo>
                <a:lnTo>
                  <a:pt x="0" y="361047"/>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31" name="TextBox 31"/>
          <p:cNvSpPr txBox="1"/>
          <p:nvPr/>
        </p:nvSpPr>
        <p:spPr>
          <a:xfrm>
            <a:off x="12049805" y="5684457"/>
            <a:ext cx="4517867" cy="431376"/>
          </a:xfrm>
          <a:prstGeom prst="rect">
            <a:avLst/>
          </a:prstGeom>
        </p:spPr>
        <p:txBody>
          <a:bodyPr lIns="0" tIns="0" rIns="0" bIns="0" rtlCol="0" anchor="t">
            <a:spAutoFit/>
          </a:bodyPr>
          <a:lstStyle/>
          <a:p>
            <a:pPr algn="l">
              <a:lnSpc>
                <a:spcPts val="3523"/>
              </a:lnSpc>
              <a:spcBef>
                <a:spcPct val="0"/>
              </a:spcBef>
            </a:pPr>
            <a:r>
              <a:rPr lang="en-US" sz="2516">
                <a:solidFill>
                  <a:srgbClr val="FFFFFF"/>
                </a:solidFill>
                <a:latin typeface="Open Sans"/>
                <a:ea typeface="Open Sans"/>
                <a:cs typeface="Open Sans"/>
                <a:sym typeface="Open Sans"/>
              </a:rPr>
              <a:t>kimaiga.hillary@gmail.com</a:t>
            </a:r>
          </a:p>
        </p:txBody>
      </p:sp>
      <p:sp>
        <p:nvSpPr>
          <p:cNvPr id="32" name="Freeform 32"/>
          <p:cNvSpPr/>
          <p:nvPr/>
        </p:nvSpPr>
        <p:spPr>
          <a:xfrm>
            <a:off x="11395063" y="6947376"/>
            <a:ext cx="361046" cy="361046"/>
          </a:xfrm>
          <a:custGeom>
            <a:avLst/>
            <a:gdLst/>
            <a:ahLst/>
            <a:cxnLst/>
            <a:rect l="l" t="t" r="r" b="b"/>
            <a:pathLst>
              <a:path w="361046" h="361046">
                <a:moveTo>
                  <a:pt x="0" y="0"/>
                </a:moveTo>
                <a:lnTo>
                  <a:pt x="361047" y="0"/>
                </a:lnTo>
                <a:lnTo>
                  <a:pt x="361047" y="361046"/>
                </a:lnTo>
                <a:lnTo>
                  <a:pt x="0" y="361046"/>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33" name="TextBox 33"/>
          <p:cNvSpPr txBox="1"/>
          <p:nvPr/>
        </p:nvSpPr>
        <p:spPr>
          <a:xfrm>
            <a:off x="12049805" y="6944544"/>
            <a:ext cx="4869498" cy="431376"/>
          </a:xfrm>
          <a:prstGeom prst="rect">
            <a:avLst/>
          </a:prstGeom>
        </p:spPr>
        <p:txBody>
          <a:bodyPr lIns="0" tIns="0" rIns="0" bIns="0" rtlCol="0" anchor="t">
            <a:spAutoFit/>
          </a:bodyPr>
          <a:lstStyle/>
          <a:p>
            <a:pPr algn="l">
              <a:lnSpc>
                <a:spcPts val="3523"/>
              </a:lnSpc>
              <a:spcBef>
                <a:spcPct val="0"/>
              </a:spcBef>
            </a:pPr>
            <a:r>
              <a:rPr lang="en-US" sz="2516">
                <a:solidFill>
                  <a:srgbClr val="FFFFFF"/>
                </a:solidFill>
                <a:latin typeface="Open Sans"/>
                <a:ea typeface="Open Sans"/>
                <a:cs typeface="Open Sans"/>
                <a:sym typeface="Open Sans"/>
              </a:rPr>
              <a:t>Juja, Kiambu Kenya</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F0B61"/>
        </a:solidFill>
        <a:effectLst/>
      </p:bgPr>
    </p:bg>
    <p:spTree>
      <p:nvGrpSpPr>
        <p:cNvPr id="1" name=""/>
        <p:cNvGrpSpPr/>
        <p:nvPr/>
      </p:nvGrpSpPr>
      <p:grpSpPr>
        <a:xfrm>
          <a:off x="0" y="0"/>
          <a:ext cx="0" cy="0"/>
          <a:chOff x="0" y="0"/>
          <a:chExt cx="0" cy="0"/>
        </a:xfrm>
      </p:grpSpPr>
      <p:grpSp>
        <p:nvGrpSpPr>
          <p:cNvPr id="4" name="Group 4"/>
          <p:cNvGrpSpPr/>
          <p:nvPr/>
        </p:nvGrpSpPr>
        <p:grpSpPr>
          <a:xfrm>
            <a:off x="17096803" y="557375"/>
            <a:ext cx="137619" cy="137619"/>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605028" y="1028700"/>
            <a:ext cx="137619" cy="137619"/>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7605028" y="557375"/>
            <a:ext cx="137619" cy="137619"/>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6585545" y="1732276"/>
            <a:ext cx="948265" cy="976677"/>
          </a:xfrm>
          <a:custGeom>
            <a:avLst/>
            <a:gdLst/>
            <a:ahLst/>
            <a:cxnLst/>
            <a:rect l="l" t="t" r="r" b="b"/>
            <a:pathLst>
              <a:path w="948265" h="976677">
                <a:moveTo>
                  <a:pt x="0" y="0"/>
                </a:moveTo>
                <a:lnTo>
                  <a:pt x="948265" y="0"/>
                </a:lnTo>
                <a:lnTo>
                  <a:pt x="948265" y="976677"/>
                </a:lnTo>
                <a:lnTo>
                  <a:pt x="0" y="976677"/>
                </a:lnTo>
                <a:lnTo>
                  <a:pt x="0" y="0"/>
                </a:lnTo>
                <a:close/>
              </a:path>
            </a:pathLst>
          </a:custGeom>
          <a:blipFill>
            <a:blip r:embed="rId2">
              <a:extLst>
                <a:ext uri="{96DAC541-7B7A-43D3-8B79-37D633B846F1}">
                  <asvg:svgBlip xmlns:asvg="http://schemas.microsoft.com/office/drawing/2016/SVG/main" xmlns="" r:embed="rId5"/>
                </a:ext>
              </a:extLst>
            </a:blip>
            <a:stretch>
              <a:fillRect/>
            </a:stretch>
          </a:blipFill>
        </p:spPr>
      </p:sp>
      <p:grpSp>
        <p:nvGrpSpPr>
          <p:cNvPr id="14" name="Group 14"/>
          <p:cNvGrpSpPr/>
          <p:nvPr/>
        </p:nvGrpSpPr>
        <p:grpSpPr>
          <a:xfrm>
            <a:off x="18181857" y="8291827"/>
            <a:ext cx="106143" cy="966473"/>
            <a:chOff x="0" y="0"/>
            <a:chExt cx="626900" cy="5708159"/>
          </a:xfrm>
        </p:grpSpPr>
        <p:sp>
          <p:nvSpPr>
            <p:cNvPr id="15" name="Freeform 1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sp>
        <p:sp>
          <p:nvSpPr>
            <p:cNvPr id="16" name="TextBox 1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17" name="TextBox 17"/>
          <p:cNvSpPr txBox="1"/>
          <p:nvPr/>
        </p:nvSpPr>
        <p:spPr>
          <a:xfrm>
            <a:off x="3016869" y="3798377"/>
            <a:ext cx="13088116" cy="2940053"/>
          </a:xfrm>
          <a:prstGeom prst="rect">
            <a:avLst/>
          </a:prstGeom>
        </p:spPr>
        <p:txBody>
          <a:bodyPr lIns="0" tIns="0" rIns="0" bIns="0" rtlCol="0" anchor="t">
            <a:spAutoFit/>
          </a:bodyPr>
          <a:lstStyle/>
          <a:p>
            <a:pPr algn="ctr">
              <a:lnSpc>
                <a:spcPts val="11199"/>
              </a:lnSpc>
              <a:spcBef>
                <a:spcPct val="0"/>
              </a:spcBef>
            </a:pPr>
            <a:r>
              <a:rPr lang="en-US" sz="7999">
                <a:solidFill>
                  <a:srgbClr val="FFFFFF"/>
                </a:solidFill>
                <a:latin typeface="Times New Roman"/>
                <a:ea typeface="Times New Roman"/>
                <a:cs typeface="Times New Roman"/>
                <a:sym typeface="Times New Roman"/>
              </a:rPr>
              <a:t>THANK YOU FOR YOUR ATTENTION</a:t>
            </a:r>
          </a:p>
        </p:txBody>
      </p:sp>
      <p:sp>
        <p:nvSpPr>
          <p:cNvPr id="18" name="TextBox 18"/>
          <p:cNvSpPr txBox="1"/>
          <p:nvPr/>
        </p:nvSpPr>
        <p:spPr>
          <a:xfrm>
            <a:off x="7281582" y="8094554"/>
            <a:ext cx="3220381" cy="356445"/>
          </a:xfrm>
          <a:prstGeom prst="rect">
            <a:avLst/>
          </a:prstGeom>
        </p:spPr>
        <p:txBody>
          <a:bodyPr lIns="0" tIns="0" rIns="0" bIns="0" rtlCol="0" anchor="t">
            <a:spAutoFit/>
          </a:bodyPr>
          <a:lstStyle/>
          <a:p>
            <a:pPr algn="ctr">
              <a:lnSpc>
                <a:spcPts val="2928"/>
              </a:lnSpc>
              <a:spcBef>
                <a:spcPct val="0"/>
              </a:spcBef>
            </a:pPr>
            <a:r>
              <a:rPr lang="en-US" sz="2091" spc="548">
                <a:solidFill>
                  <a:srgbClr val="120052"/>
                </a:solidFill>
                <a:latin typeface="Open Sans"/>
                <a:ea typeface="Open Sans"/>
                <a:cs typeface="Open Sans"/>
                <a:sym typeface="Open Sans"/>
              </a:rPr>
              <a:t>EXPLORE NOW</a:t>
            </a:r>
          </a:p>
        </p:txBody>
      </p:sp>
      <p:sp>
        <p:nvSpPr>
          <p:cNvPr id="19" name="TextBox 19"/>
          <p:cNvSpPr txBox="1"/>
          <p:nvPr/>
        </p:nvSpPr>
        <p:spPr>
          <a:xfrm>
            <a:off x="7059677" y="1773792"/>
            <a:ext cx="5596903" cy="897682"/>
          </a:xfrm>
          <a:prstGeom prst="rect">
            <a:avLst/>
          </a:prstGeom>
        </p:spPr>
        <p:txBody>
          <a:bodyPr wrap="square" lIns="0" tIns="0" rIns="0" bIns="0" rtlCol="0" anchor="t">
            <a:spAutoFit/>
          </a:bodyPr>
          <a:lstStyle/>
          <a:p>
            <a:pPr algn="ctr">
              <a:lnSpc>
                <a:spcPts val="6989"/>
              </a:lnSpc>
              <a:spcBef>
                <a:spcPct val="0"/>
              </a:spcBef>
            </a:pPr>
            <a:r>
              <a:rPr lang="en-US" sz="4992" dirty="0">
                <a:solidFill>
                  <a:srgbClr val="FFFFFF"/>
                </a:solidFill>
                <a:latin typeface="Poppins"/>
                <a:ea typeface="Poppins"/>
                <a:cs typeface="Poppins"/>
                <a:sym typeface="Poppins"/>
              </a:rPr>
              <a:t>FLEETFLOAT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0052"/>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xmlns="" r:embed="rId3"/>
                </a:ext>
              </a:extLst>
            </a:blip>
            <a:stretch>
              <a:fillRect/>
            </a:stretch>
          </a:blipFill>
        </p:spPr>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17096803" y="557375"/>
            <a:ext cx="137619" cy="137619"/>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353109" y="557375"/>
            <a:ext cx="137619" cy="137619"/>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7605028" y="557375"/>
            <a:ext cx="137619" cy="137619"/>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4" name="Group 14"/>
          <p:cNvGrpSpPr/>
          <p:nvPr/>
        </p:nvGrpSpPr>
        <p:grpSpPr>
          <a:xfrm>
            <a:off x="18181857" y="8291827"/>
            <a:ext cx="106143" cy="966473"/>
            <a:chOff x="0" y="0"/>
            <a:chExt cx="626900" cy="5708159"/>
          </a:xfrm>
        </p:grpSpPr>
        <p:sp>
          <p:nvSpPr>
            <p:cNvPr id="15" name="Freeform 1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sp>
        <p:sp>
          <p:nvSpPr>
            <p:cNvPr id="16" name="TextBox 1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17" name="Freeform 17"/>
          <p:cNvSpPr/>
          <p:nvPr/>
        </p:nvSpPr>
        <p:spPr>
          <a:xfrm>
            <a:off x="1996854" y="4683451"/>
            <a:ext cx="425144" cy="425144"/>
          </a:xfrm>
          <a:custGeom>
            <a:avLst/>
            <a:gdLst/>
            <a:ahLst/>
            <a:cxnLst/>
            <a:rect l="l" t="t" r="r" b="b"/>
            <a:pathLst>
              <a:path w="425144" h="425144">
                <a:moveTo>
                  <a:pt x="0" y="0"/>
                </a:moveTo>
                <a:lnTo>
                  <a:pt x="425144" y="0"/>
                </a:lnTo>
                <a:lnTo>
                  <a:pt x="425144" y="425144"/>
                </a:lnTo>
                <a:lnTo>
                  <a:pt x="0" y="42514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18" name="Group 18"/>
          <p:cNvGrpSpPr/>
          <p:nvPr/>
        </p:nvGrpSpPr>
        <p:grpSpPr>
          <a:xfrm>
            <a:off x="7760655" y="2385395"/>
            <a:ext cx="2415938" cy="47625"/>
            <a:chOff x="0" y="0"/>
            <a:chExt cx="636296" cy="12543"/>
          </a:xfrm>
        </p:grpSpPr>
        <p:sp>
          <p:nvSpPr>
            <p:cNvPr id="19" name="Freeform 19"/>
            <p:cNvSpPr/>
            <p:nvPr/>
          </p:nvSpPr>
          <p:spPr>
            <a:xfrm>
              <a:off x="0" y="0"/>
              <a:ext cx="636296" cy="12543"/>
            </a:xfrm>
            <a:custGeom>
              <a:avLst/>
              <a:gdLst/>
              <a:ahLst/>
              <a:cxnLst/>
              <a:rect l="l" t="t" r="r" b="b"/>
              <a:pathLst>
                <a:path w="636296" h="12543">
                  <a:moveTo>
                    <a:pt x="6272" y="0"/>
                  </a:moveTo>
                  <a:lnTo>
                    <a:pt x="630025" y="0"/>
                  </a:lnTo>
                  <a:cubicBezTo>
                    <a:pt x="631688" y="0"/>
                    <a:pt x="633283" y="661"/>
                    <a:pt x="634460" y="1837"/>
                  </a:cubicBezTo>
                  <a:cubicBezTo>
                    <a:pt x="635636" y="3013"/>
                    <a:pt x="636296" y="4608"/>
                    <a:pt x="636296" y="6272"/>
                  </a:cubicBezTo>
                  <a:lnTo>
                    <a:pt x="636296" y="6272"/>
                  </a:lnTo>
                  <a:cubicBezTo>
                    <a:pt x="636296" y="7935"/>
                    <a:pt x="635636" y="9530"/>
                    <a:pt x="634460" y="10706"/>
                  </a:cubicBezTo>
                  <a:cubicBezTo>
                    <a:pt x="633283" y="11882"/>
                    <a:pt x="631688" y="12543"/>
                    <a:pt x="63002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sp>
        <p:sp>
          <p:nvSpPr>
            <p:cNvPr id="20" name="TextBox 20"/>
            <p:cNvSpPr txBox="1"/>
            <p:nvPr/>
          </p:nvSpPr>
          <p:spPr>
            <a:xfrm>
              <a:off x="0" y="-47625"/>
              <a:ext cx="636296" cy="60168"/>
            </a:xfrm>
            <a:prstGeom prst="rect">
              <a:avLst/>
            </a:prstGeom>
          </p:spPr>
          <p:txBody>
            <a:bodyPr lIns="50800" tIns="50800" rIns="50800" bIns="50800" rtlCol="0" anchor="ctr"/>
            <a:lstStyle/>
            <a:p>
              <a:pPr algn="ctr">
                <a:lnSpc>
                  <a:spcPts val="2239"/>
                </a:lnSpc>
              </a:pPr>
              <a:endParaRPr/>
            </a:p>
          </p:txBody>
        </p:sp>
      </p:grpSp>
      <p:sp>
        <p:nvSpPr>
          <p:cNvPr id="21" name="TextBox 21"/>
          <p:cNvSpPr txBox="1"/>
          <p:nvPr/>
        </p:nvSpPr>
        <p:spPr>
          <a:xfrm>
            <a:off x="7163560" y="1178862"/>
            <a:ext cx="3960879" cy="984250"/>
          </a:xfrm>
          <a:prstGeom prst="rect">
            <a:avLst/>
          </a:prstGeom>
        </p:spPr>
        <p:txBody>
          <a:bodyPr lIns="0" tIns="0" rIns="0" bIns="0" rtlCol="0" anchor="t">
            <a:spAutoFit/>
          </a:bodyPr>
          <a:lstStyle/>
          <a:p>
            <a:pPr algn="l">
              <a:lnSpc>
                <a:spcPts val="7699"/>
              </a:lnSpc>
              <a:spcBef>
                <a:spcPct val="0"/>
              </a:spcBef>
            </a:pPr>
            <a:r>
              <a:rPr lang="en-US" sz="5499" b="1">
                <a:solidFill>
                  <a:srgbClr val="FFFFFF"/>
                </a:solidFill>
                <a:latin typeface="Poppins Bold"/>
                <a:ea typeface="Poppins Bold"/>
                <a:cs typeface="Poppins Bold"/>
                <a:sym typeface="Poppins Bold"/>
              </a:rPr>
              <a:t>ABOUT US</a:t>
            </a:r>
          </a:p>
        </p:txBody>
      </p:sp>
      <p:sp>
        <p:nvSpPr>
          <p:cNvPr id="22" name="TextBox 22"/>
          <p:cNvSpPr txBox="1"/>
          <p:nvPr/>
        </p:nvSpPr>
        <p:spPr>
          <a:xfrm>
            <a:off x="1564693" y="2824514"/>
            <a:ext cx="16129397" cy="6076315"/>
          </a:xfrm>
          <a:prstGeom prst="rect">
            <a:avLst/>
          </a:prstGeom>
        </p:spPr>
        <p:txBody>
          <a:bodyPr lIns="0" tIns="0" rIns="0" bIns="0" rtlCol="0" anchor="t">
            <a:spAutoFit/>
          </a:bodyPr>
          <a:lstStyle/>
          <a:p>
            <a:pPr algn="l">
              <a:lnSpc>
                <a:spcPts val="6859"/>
              </a:lnSpc>
            </a:pPr>
            <a:r>
              <a:rPr lang="en-US" sz="4899" b="1">
                <a:solidFill>
                  <a:srgbClr val="FFFFFF"/>
                </a:solidFill>
                <a:latin typeface="Poppins Bold"/>
                <a:ea typeface="Poppins Bold"/>
                <a:cs typeface="Poppins Bold"/>
                <a:sym typeface="Poppins Bold"/>
              </a:rPr>
              <a:t>Hillary Kimaiga</a:t>
            </a:r>
            <a:r>
              <a:rPr lang="en-US" sz="4899">
                <a:solidFill>
                  <a:srgbClr val="FFFFFF"/>
                </a:solidFill>
                <a:latin typeface="Poppins"/>
                <a:ea typeface="Poppins"/>
                <a:cs typeface="Poppins"/>
                <a:sym typeface="Poppins"/>
              </a:rPr>
              <a:t>:     project lead, Backend Developer </a:t>
            </a:r>
          </a:p>
          <a:p>
            <a:pPr algn="l">
              <a:lnSpc>
                <a:spcPts val="6859"/>
              </a:lnSpc>
            </a:pPr>
            <a:r>
              <a:rPr lang="en-US" sz="4899" b="1">
                <a:solidFill>
                  <a:srgbClr val="FFFFFF"/>
                </a:solidFill>
                <a:latin typeface="Poppins Bold"/>
                <a:ea typeface="Poppins Bold"/>
                <a:cs typeface="Poppins Bold"/>
                <a:sym typeface="Poppins Bold"/>
              </a:rPr>
              <a:t>Deborah Wanjiku</a:t>
            </a:r>
            <a:r>
              <a:rPr lang="en-US" sz="4899">
                <a:solidFill>
                  <a:srgbClr val="FFFFFF"/>
                </a:solidFill>
                <a:latin typeface="Poppins"/>
                <a:ea typeface="Poppins"/>
                <a:cs typeface="Poppins"/>
                <a:sym typeface="Poppins"/>
              </a:rPr>
              <a:t>: Database engineer </a:t>
            </a:r>
          </a:p>
          <a:p>
            <a:pPr algn="l">
              <a:lnSpc>
                <a:spcPts val="6859"/>
              </a:lnSpc>
            </a:pPr>
            <a:r>
              <a:rPr lang="en-US" sz="4899" b="1">
                <a:solidFill>
                  <a:srgbClr val="FFFFFF"/>
                </a:solidFill>
                <a:latin typeface="Poppins Bold"/>
                <a:ea typeface="Poppins Bold"/>
                <a:cs typeface="Poppins Bold"/>
                <a:sym typeface="Poppins Bold"/>
              </a:rPr>
              <a:t>Bramwel Shaw</a:t>
            </a:r>
            <a:r>
              <a:rPr lang="en-US" sz="4899">
                <a:solidFill>
                  <a:srgbClr val="FFFFFF"/>
                </a:solidFill>
                <a:latin typeface="Poppins"/>
                <a:ea typeface="Poppins"/>
                <a:cs typeface="Poppins"/>
                <a:sym typeface="Poppins"/>
              </a:rPr>
              <a:t>:      Backend Developer </a:t>
            </a:r>
          </a:p>
          <a:p>
            <a:pPr algn="l">
              <a:lnSpc>
                <a:spcPts val="6859"/>
              </a:lnSpc>
            </a:pPr>
            <a:r>
              <a:rPr lang="en-US" sz="4899" b="1">
                <a:solidFill>
                  <a:srgbClr val="FFFFFF"/>
                </a:solidFill>
                <a:latin typeface="Poppins Bold"/>
                <a:ea typeface="Poppins Bold"/>
                <a:cs typeface="Poppins Bold"/>
                <a:sym typeface="Poppins Bold"/>
              </a:rPr>
              <a:t>Yvonne Kwaya</a:t>
            </a:r>
            <a:r>
              <a:rPr lang="en-US" sz="4899">
                <a:solidFill>
                  <a:srgbClr val="FFFFFF"/>
                </a:solidFill>
                <a:latin typeface="Poppins"/>
                <a:ea typeface="Poppins"/>
                <a:cs typeface="Poppins"/>
                <a:sym typeface="Poppins"/>
              </a:rPr>
              <a:t>:      UI/UX &amp; Frontend Developer </a:t>
            </a:r>
          </a:p>
          <a:p>
            <a:pPr algn="l">
              <a:lnSpc>
                <a:spcPts val="6859"/>
              </a:lnSpc>
            </a:pPr>
            <a:r>
              <a:rPr lang="en-US" sz="4899" b="1">
                <a:solidFill>
                  <a:srgbClr val="FFFFFF"/>
                </a:solidFill>
                <a:latin typeface="Poppins Bold"/>
                <a:ea typeface="Poppins Bold"/>
                <a:cs typeface="Poppins Bold"/>
                <a:sym typeface="Poppins Bold"/>
              </a:rPr>
              <a:t>Sharon Nyaboke: </a:t>
            </a:r>
            <a:r>
              <a:rPr lang="en-US" sz="4899">
                <a:solidFill>
                  <a:srgbClr val="FFFFFF"/>
                </a:solidFill>
                <a:latin typeface="Poppins"/>
                <a:ea typeface="Poppins"/>
                <a:cs typeface="Poppins"/>
                <a:sym typeface="Poppins"/>
              </a:rPr>
              <a:t>  Finance module developer</a:t>
            </a:r>
          </a:p>
          <a:p>
            <a:pPr algn="l">
              <a:lnSpc>
                <a:spcPts val="6859"/>
              </a:lnSpc>
            </a:pPr>
            <a:r>
              <a:rPr lang="en-US" sz="4899" b="1">
                <a:solidFill>
                  <a:srgbClr val="FFFFFF"/>
                </a:solidFill>
                <a:latin typeface="Poppins Bold"/>
                <a:ea typeface="Poppins Bold"/>
                <a:cs typeface="Poppins Bold"/>
                <a:sym typeface="Poppins Bold"/>
              </a:rPr>
              <a:t>Josphat mwaura</a:t>
            </a:r>
            <a:r>
              <a:rPr lang="en-US" sz="4899">
                <a:solidFill>
                  <a:srgbClr val="FFFFFF"/>
                </a:solidFill>
                <a:latin typeface="Poppins"/>
                <a:ea typeface="Poppins"/>
                <a:cs typeface="Poppins"/>
                <a:sym typeface="Poppins"/>
              </a:rPr>
              <a:t>:  Data analysis &amp; QA Engineer </a:t>
            </a:r>
          </a:p>
          <a:p>
            <a:pPr algn="l">
              <a:lnSpc>
                <a:spcPts val="6859"/>
              </a:lnSpc>
              <a:spcBef>
                <a:spcPct val="0"/>
              </a:spcBef>
            </a:pPr>
            <a:endParaRPr lang="en-US" sz="4899">
              <a:solidFill>
                <a:srgbClr val="FFFFFF"/>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999" b="-8999"/>
            </a:stretch>
          </a:blipFill>
        </p:spPr>
      </p:sp>
      <p:sp>
        <p:nvSpPr>
          <p:cNvPr id="3" name="TextBox 3"/>
          <p:cNvSpPr txBox="1"/>
          <p:nvPr/>
        </p:nvSpPr>
        <p:spPr>
          <a:xfrm>
            <a:off x="644281" y="3239769"/>
            <a:ext cx="16615019" cy="4896742"/>
          </a:xfrm>
          <a:prstGeom prst="rect">
            <a:avLst/>
          </a:prstGeom>
        </p:spPr>
        <p:txBody>
          <a:bodyPr lIns="0" tIns="0" rIns="0" bIns="0" rtlCol="0" anchor="t">
            <a:spAutoFit/>
          </a:bodyPr>
          <a:lstStyle/>
          <a:p>
            <a:pPr algn="ctr">
              <a:lnSpc>
                <a:spcPts val="4901"/>
              </a:lnSpc>
            </a:pPr>
            <a:r>
              <a:rPr lang="en-US" sz="3501">
                <a:solidFill>
                  <a:srgbClr val="FFFFFF"/>
                </a:solidFill>
                <a:latin typeface="Canva Sans"/>
                <a:ea typeface="Canva Sans"/>
                <a:cs typeface="Canva Sans"/>
                <a:sym typeface="Canva Sans"/>
              </a:rPr>
              <a:t>The Shipping Support System is a comprehensive platform designed to manage and streamline the operations of a shipping and logistics network. It integrates various aspects such as ship management, cargo handling, port docking, storage, land transport, personnel management, financial transactions, and tracking services.</a:t>
            </a:r>
          </a:p>
          <a:p>
            <a:pPr algn="ctr">
              <a:lnSpc>
                <a:spcPts val="4901"/>
              </a:lnSpc>
            </a:pPr>
            <a:r>
              <a:rPr lang="en-US" sz="3501">
                <a:solidFill>
                  <a:srgbClr val="FFFFFF"/>
                </a:solidFill>
                <a:latin typeface="Canva Sans"/>
                <a:ea typeface="Canva Sans"/>
                <a:cs typeface="Canva Sans"/>
                <a:sym typeface="Canva Sans"/>
              </a:rPr>
              <a:t>This system ensures efficient logistics by enabling seamless coordination between shipping companies, transport providers, port authorities, and cargo owners.</a:t>
            </a:r>
          </a:p>
        </p:txBody>
      </p:sp>
      <p:sp>
        <p:nvSpPr>
          <p:cNvPr id="4" name="TextBox 4"/>
          <p:cNvSpPr txBox="1"/>
          <p:nvPr/>
        </p:nvSpPr>
        <p:spPr>
          <a:xfrm>
            <a:off x="4236552" y="1088094"/>
            <a:ext cx="9814897" cy="984250"/>
          </a:xfrm>
          <a:prstGeom prst="rect">
            <a:avLst/>
          </a:prstGeom>
        </p:spPr>
        <p:txBody>
          <a:bodyPr lIns="0" tIns="0" rIns="0" bIns="0" rtlCol="0" anchor="t">
            <a:spAutoFit/>
          </a:bodyPr>
          <a:lstStyle/>
          <a:p>
            <a:pPr algn="ctr">
              <a:lnSpc>
                <a:spcPts val="7699"/>
              </a:lnSpc>
              <a:spcBef>
                <a:spcPct val="0"/>
              </a:spcBef>
            </a:pPr>
            <a:r>
              <a:rPr lang="en-US" sz="5499" b="1">
                <a:solidFill>
                  <a:srgbClr val="FFFFFF"/>
                </a:solidFill>
                <a:latin typeface="Poppins Bold"/>
                <a:ea typeface="Poppins Bold"/>
                <a:cs typeface="Poppins Bold"/>
                <a:sym typeface="Poppins Bold"/>
              </a:rPr>
              <a:t>PROJECT CONCEPT</a:t>
            </a:r>
          </a:p>
        </p:txBody>
      </p:sp>
      <p:grpSp>
        <p:nvGrpSpPr>
          <p:cNvPr id="5" name="Group 5"/>
          <p:cNvGrpSpPr/>
          <p:nvPr/>
        </p:nvGrpSpPr>
        <p:grpSpPr>
          <a:xfrm>
            <a:off x="7936031" y="2266361"/>
            <a:ext cx="2415938" cy="47625"/>
            <a:chOff x="0" y="0"/>
            <a:chExt cx="636296" cy="12543"/>
          </a:xfrm>
        </p:grpSpPr>
        <p:sp>
          <p:nvSpPr>
            <p:cNvPr id="6" name="Freeform 6"/>
            <p:cNvSpPr/>
            <p:nvPr/>
          </p:nvSpPr>
          <p:spPr>
            <a:xfrm>
              <a:off x="0" y="0"/>
              <a:ext cx="636296" cy="12543"/>
            </a:xfrm>
            <a:custGeom>
              <a:avLst/>
              <a:gdLst/>
              <a:ahLst/>
              <a:cxnLst/>
              <a:rect l="l" t="t" r="r" b="b"/>
              <a:pathLst>
                <a:path w="636296" h="12543">
                  <a:moveTo>
                    <a:pt x="6272" y="0"/>
                  </a:moveTo>
                  <a:lnTo>
                    <a:pt x="630025" y="0"/>
                  </a:lnTo>
                  <a:cubicBezTo>
                    <a:pt x="631688" y="0"/>
                    <a:pt x="633283" y="661"/>
                    <a:pt x="634460" y="1837"/>
                  </a:cubicBezTo>
                  <a:cubicBezTo>
                    <a:pt x="635636" y="3013"/>
                    <a:pt x="636296" y="4608"/>
                    <a:pt x="636296" y="6272"/>
                  </a:cubicBezTo>
                  <a:lnTo>
                    <a:pt x="636296" y="6272"/>
                  </a:lnTo>
                  <a:cubicBezTo>
                    <a:pt x="636296" y="7935"/>
                    <a:pt x="635636" y="9530"/>
                    <a:pt x="634460" y="10706"/>
                  </a:cubicBezTo>
                  <a:cubicBezTo>
                    <a:pt x="633283" y="11882"/>
                    <a:pt x="631688" y="12543"/>
                    <a:pt x="63002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sp>
        <p:sp>
          <p:nvSpPr>
            <p:cNvPr id="7" name="TextBox 7"/>
            <p:cNvSpPr txBox="1"/>
            <p:nvPr/>
          </p:nvSpPr>
          <p:spPr>
            <a:xfrm>
              <a:off x="0" y="-47625"/>
              <a:ext cx="636296" cy="60168"/>
            </a:xfrm>
            <a:prstGeom prst="rect">
              <a:avLst/>
            </a:prstGeom>
          </p:spPr>
          <p:txBody>
            <a:bodyPr lIns="50800" tIns="50800" rIns="50800" bIns="50800" rtlCol="0" anchor="ctr"/>
            <a:lstStyle/>
            <a:p>
              <a:pPr algn="ctr">
                <a:lnSpc>
                  <a:spcPts val="2239"/>
                </a:lnSpc>
              </a:pPr>
              <a:endParaRPr/>
            </a:p>
          </p:txBody>
        </p:sp>
      </p:grpSp>
      <p:sp>
        <p:nvSpPr>
          <p:cNvPr id="8" name="Freeform 8"/>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0052"/>
        </a:solidFill>
        <a:effectLst/>
      </p:bgPr>
    </p:bg>
    <p:spTree>
      <p:nvGrpSpPr>
        <p:cNvPr id="1" name=""/>
        <p:cNvGrpSpPr/>
        <p:nvPr/>
      </p:nvGrpSpPr>
      <p:grpSpPr>
        <a:xfrm>
          <a:off x="0" y="0"/>
          <a:ext cx="0" cy="0"/>
          <a:chOff x="0" y="0"/>
          <a:chExt cx="0" cy="0"/>
        </a:xfrm>
      </p:grpSpPr>
      <p:grpSp>
        <p:nvGrpSpPr>
          <p:cNvPr id="2" name="Group 2"/>
          <p:cNvGrpSpPr/>
          <p:nvPr/>
        </p:nvGrpSpPr>
        <p:grpSpPr>
          <a:xfrm>
            <a:off x="17096803" y="557375"/>
            <a:ext cx="137619" cy="137619"/>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353109" y="557375"/>
            <a:ext cx="137619" cy="137619"/>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605028"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3" name="Group 13"/>
          <p:cNvGrpSpPr/>
          <p:nvPr/>
        </p:nvGrpSpPr>
        <p:grpSpPr>
          <a:xfrm>
            <a:off x="18181857" y="8291827"/>
            <a:ext cx="106143" cy="966473"/>
            <a:chOff x="0" y="0"/>
            <a:chExt cx="626900" cy="5708159"/>
          </a:xfrm>
        </p:grpSpPr>
        <p:sp>
          <p:nvSpPr>
            <p:cNvPr id="14" name="Freeform 14"/>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sp>
        <p:sp>
          <p:nvSpPr>
            <p:cNvPr id="15" name="TextBox 15"/>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16" name="Group 16"/>
          <p:cNvGrpSpPr/>
          <p:nvPr/>
        </p:nvGrpSpPr>
        <p:grpSpPr>
          <a:xfrm>
            <a:off x="7706568" y="2463354"/>
            <a:ext cx="2415938" cy="47625"/>
            <a:chOff x="0" y="0"/>
            <a:chExt cx="636296" cy="12543"/>
          </a:xfrm>
        </p:grpSpPr>
        <p:sp>
          <p:nvSpPr>
            <p:cNvPr id="17" name="Freeform 17"/>
            <p:cNvSpPr/>
            <p:nvPr/>
          </p:nvSpPr>
          <p:spPr>
            <a:xfrm>
              <a:off x="0" y="0"/>
              <a:ext cx="636296" cy="12543"/>
            </a:xfrm>
            <a:custGeom>
              <a:avLst/>
              <a:gdLst/>
              <a:ahLst/>
              <a:cxnLst/>
              <a:rect l="l" t="t" r="r" b="b"/>
              <a:pathLst>
                <a:path w="636296" h="12543">
                  <a:moveTo>
                    <a:pt x="6272" y="0"/>
                  </a:moveTo>
                  <a:lnTo>
                    <a:pt x="630025" y="0"/>
                  </a:lnTo>
                  <a:cubicBezTo>
                    <a:pt x="631688" y="0"/>
                    <a:pt x="633283" y="661"/>
                    <a:pt x="634460" y="1837"/>
                  </a:cubicBezTo>
                  <a:cubicBezTo>
                    <a:pt x="635636" y="3013"/>
                    <a:pt x="636296" y="4608"/>
                    <a:pt x="636296" y="6272"/>
                  </a:cubicBezTo>
                  <a:lnTo>
                    <a:pt x="636296" y="6272"/>
                  </a:lnTo>
                  <a:cubicBezTo>
                    <a:pt x="636296" y="7935"/>
                    <a:pt x="635636" y="9530"/>
                    <a:pt x="634460" y="10706"/>
                  </a:cubicBezTo>
                  <a:cubicBezTo>
                    <a:pt x="633283" y="11882"/>
                    <a:pt x="631688" y="12543"/>
                    <a:pt x="63002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sp>
        <p:sp>
          <p:nvSpPr>
            <p:cNvPr id="18" name="TextBox 18"/>
            <p:cNvSpPr txBox="1"/>
            <p:nvPr/>
          </p:nvSpPr>
          <p:spPr>
            <a:xfrm>
              <a:off x="0" y="-47625"/>
              <a:ext cx="636296" cy="60168"/>
            </a:xfrm>
            <a:prstGeom prst="rect">
              <a:avLst/>
            </a:prstGeom>
          </p:spPr>
          <p:txBody>
            <a:bodyPr lIns="50800" tIns="50800" rIns="50800" bIns="50800" rtlCol="0" anchor="ctr"/>
            <a:lstStyle/>
            <a:p>
              <a:pPr algn="ctr">
                <a:lnSpc>
                  <a:spcPts val="2239"/>
                </a:lnSpc>
              </a:pPr>
              <a:endParaRPr/>
            </a:p>
          </p:txBody>
        </p:sp>
      </p:grpSp>
      <p:sp>
        <p:nvSpPr>
          <p:cNvPr id="19" name="TextBox 19"/>
          <p:cNvSpPr txBox="1"/>
          <p:nvPr/>
        </p:nvSpPr>
        <p:spPr>
          <a:xfrm>
            <a:off x="5071655" y="1148606"/>
            <a:ext cx="8144690" cy="984250"/>
          </a:xfrm>
          <a:prstGeom prst="rect">
            <a:avLst/>
          </a:prstGeom>
        </p:spPr>
        <p:txBody>
          <a:bodyPr lIns="0" tIns="0" rIns="0" bIns="0" rtlCol="0" anchor="t">
            <a:spAutoFit/>
          </a:bodyPr>
          <a:lstStyle/>
          <a:p>
            <a:pPr algn="l">
              <a:lnSpc>
                <a:spcPts val="7699"/>
              </a:lnSpc>
              <a:spcBef>
                <a:spcPct val="0"/>
              </a:spcBef>
            </a:pPr>
            <a:r>
              <a:rPr lang="en-US" sz="5499" b="1">
                <a:solidFill>
                  <a:srgbClr val="FFFFFF"/>
                </a:solidFill>
                <a:latin typeface="Poppins Bold"/>
                <a:ea typeface="Poppins Bold"/>
                <a:cs typeface="Poppins Bold"/>
                <a:sym typeface="Poppins Bold"/>
              </a:rPr>
              <a:t>PROBLEMS STATEMENT </a:t>
            </a:r>
          </a:p>
        </p:txBody>
      </p:sp>
      <p:sp>
        <p:nvSpPr>
          <p:cNvPr id="20" name="TextBox 20"/>
          <p:cNvSpPr txBox="1"/>
          <p:nvPr/>
        </p:nvSpPr>
        <p:spPr>
          <a:xfrm>
            <a:off x="1612565" y="3299381"/>
            <a:ext cx="14603945" cy="5454664"/>
          </a:xfrm>
          <a:prstGeom prst="rect">
            <a:avLst/>
          </a:prstGeom>
        </p:spPr>
        <p:txBody>
          <a:bodyPr lIns="0" tIns="0" rIns="0" bIns="0" rtlCol="0" anchor="t">
            <a:spAutoFit/>
          </a:bodyPr>
          <a:lstStyle/>
          <a:p>
            <a:pPr marL="673092" lvl="1" indent="-336546" algn="l">
              <a:lnSpc>
                <a:spcPts val="4364"/>
              </a:lnSpc>
              <a:buFont typeface="Arial"/>
              <a:buChar char="•"/>
            </a:pPr>
            <a:r>
              <a:rPr lang="en-US" sz="3117" dirty="0">
                <a:solidFill>
                  <a:srgbClr val="FFFFFF"/>
                </a:solidFill>
                <a:latin typeface="Open Sans"/>
                <a:ea typeface="Open Sans"/>
                <a:cs typeface="Open Sans"/>
                <a:sym typeface="Open Sans"/>
              </a:rPr>
              <a:t>Lack of real-time tracking, leading to lost or misplaced shipments.</a:t>
            </a:r>
          </a:p>
          <a:p>
            <a:pPr algn="l">
              <a:lnSpc>
                <a:spcPts val="4364"/>
              </a:lnSpc>
            </a:pPr>
            <a:endParaRPr lang="en-US" sz="3117" dirty="0">
              <a:solidFill>
                <a:srgbClr val="FFFFFF"/>
              </a:solidFill>
              <a:latin typeface="Open Sans"/>
              <a:ea typeface="Open Sans"/>
              <a:cs typeface="Open Sans"/>
              <a:sym typeface="Open Sans"/>
            </a:endParaRPr>
          </a:p>
          <a:p>
            <a:pPr marL="673092" lvl="1" indent="-336546" algn="l">
              <a:lnSpc>
                <a:spcPts val="4364"/>
              </a:lnSpc>
              <a:buFont typeface="Arial"/>
              <a:buChar char="•"/>
            </a:pPr>
            <a:r>
              <a:rPr lang="en-US" sz="3117" dirty="0">
                <a:solidFill>
                  <a:srgbClr val="FFFFFF"/>
                </a:solidFill>
                <a:latin typeface="Open Sans"/>
                <a:ea typeface="Open Sans"/>
                <a:cs typeface="Open Sans"/>
                <a:sym typeface="Open Sans"/>
              </a:rPr>
              <a:t>Inefficient warehouse storage, causing increased costs and congestion.</a:t>
            </a:r>
          </a:p>
          <a:p>
            <a:pPr algn="l">
              <a:lnSpc>
                <a:spcPts val="4364"/>
              </a:lnSpc>
            </a:pPr>
            <a:endParaRPr lang="en-US" sz="3117" dirty="0">
              <a:solidFill>
                <a:srgbClr val="FFFFFF"/>
              </a:solidFill>
              <a:latin typeface="Open Sans"/>
              <a:ea typeface="Open Sans"/>
              <a:cs typeface="Open Sans"/>
              <a:sym typeface="Open Sans"/>
            </a:endParaRPr>
          </a:p>
          <a:p>
            <a:pPr marL="673092" lvl="1" indent="-336546" algn="l">
              <a:lnSpc>
                <a:spcPts val="4364"/>
              </a:lnSpc>
              <a:buFont typeface="Arial"/>
              <a:buChar char="•"/>
            </a:pPr>
            <a:r>
              <a:rPr lang="en-US" sz="3117" dirty="0">
                <a:solidFill>
                  <a:srgbClr val="FFFFFF"/>
                </a:solidFill>
                <a:latin typeface="Open Sans"/>
                <a:ea typeface="Open Sans"/>
                <a:cs typeface="Open Sans"/>
                <a:sym typeface="Open Sans"/>
              </a:rPr>
              <a:t>Limited integration between sea and land transport, creating bottlenecks in logistics.</a:t>
            </a:r>
          </a:p>
          <a:p>
            <a:pPr algn="l">
              <a:lnSpc>
                <a:spcPts val="4364"/>
              </a:lnSpc>
            </a:pPr>
            <a:endParaRPr lang="en-US" sz="3117" dirty="0">
              <a:solidFill>
                <a:srgbClr val="FFFFFF"/>
              </a:solidFill>
              <a:latin typeface="Open Sans"/>
              <a:ea typeface="Open Sans"/>
              <a:cs typeface="Open Sans"/>
              <a:sym typeface="Open Sans"/>
            </a:endParaRPr>
          </a:p>
          <a:p>
            <a:pPr marL="673092" lvl="1" indent="-336546" algn="l">
              <a:lnSpc>
                <a:spcPts val="4364"/>
              </a:lnSpc>
              <a:buFont typeface="Arial"/>
              <a:buChar char="•"/>
            </a:pPr>
            <a:r>
              <a:rPr lang="en-US" sz="3117" dirty="0">
                <a:solidFill>
                  <a:srgbClr val="FFFFFF"/>
                </a:solidFill>
                <a:latin typeface="Open Sans"/>
                <a:ea typeface="Open Sans"/>
                <a:cs typeface="Open Sans"/>
                <a:sym typeface="Open Sans"/>
              </a:rPr>
              <a:t>Without a centralized and automated system, these inefficiencies lead to higher operational costs, shipment delays, and reduced customer satisfaction. </a:t>
            </a:r>
          </a:p>
        </p:txBody>
      </p:sp>
      <p:sp>
        <p:nvSpPr>
          <p:cNvPr id="22" name="Freeform 3"/>
          <p:cNvSpPr/>
          <p:nvPr/>
        </p:nvSpPr>
        <p:spPr>
          <a:xfrm rot="7941020">
            <a:off x="-2769286" y="-6702950"/>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4">
              <a:alphaModFix amt="16000"/>
              <a:extLst>
                <a:ext uri="{96DAC541-7B7A-43D3-8B79-37D633B846F1}">
                  <asvg:svgBlip xmlns:asvg="http://schemas.microsoft.com/office/drawing/2016/SVG/main" xmlns="" r:embed="rId5"/>
                </a:ext>
              </a:extLst>
            </a:blip>
            <a:stretch>
              <a:fillRect/>
            </a:stretch>
          </a:blipFill>
        </p:spPr>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0052"/>
        </a:solidFill>
        <a:effectLst/>
      </p:bgPr>
    </p:bg>
    <p:spTree>
      <p:nvGrpSpPr>
        <p:cNvPr id="1" name=""/>
        <p:cNvGrpSpPr/>
        <p:nvPr/>
      </p:nvGrpSpPr>
      <p:grpSpPr>
        <a:xfrm>
          <a:off x="0" y="0"/>
          <a:ext cx="0" cy="0"/>
          <a:chOff x="0" y="0"/>
          <a:chExt cx="0" cy="0"/>
        </a:xfrm>
      </p:grpSpPr>
      <p:grpSp>
        <p:nvGrpSpPr>
          <p:cNvPr id="3" name="Group 3"/>
          <p:cNvGrpSpPr/>
          <p:nvPr/>
        </p:nvGrpSpPr>
        <p:grpSpPr>
          <a:xfrm>
            <a:off x="17096803" y="557375"/>
            <a:ext cx="137619" cy="137619"/>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6" name="Group 6"/>
          <p:cNvGrpSpPr/>
          <p:nvPr/>
        </p:nvGrpSpPr>
        <p:grpSpPr>
          <a:xfrm>
            <a:off x="17353109" y="557375"/>
            <a:ext cx="137619" cy="137619"/>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9" name="Group 9"/>
          <p:cNvGrpSpPr/>
          <p:nvPr/>
        </p:nvGrpSpPr>
        <p:grpSpPr>
          <a:xfrm>
            <a:off x="17605028" y="557375"/>
            <a:ext cx="137619" cy="137619"/>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2" name="Freeform 12"/>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18181857" y="8291827"/>
            <a:ext cx="106143" cy="966473"/>
            <a:chOff x="0" y="0"/>
            <a:chExt cx="626900" cy="5708159"/>
          </a:xfrm>
        </p:grpSpPr>
        <p:sp>
          <p:nvSpPr>
            <p:cNvPr id="14" name="Freeform 14"/>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sp>
        <p:sp>
          <p:nvSpPr>
            <p:cNvPr id="15" name="TextBox 15"/>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16" name="Group 16"/>
          <p:cNvGrpSpPr/>
          <p:nvPr/>
        </p:nvGrpSpPr>
        <p:grpSpPr>
          <a:xfrm>
            <a:off x="7817393" y="2188284"/>
            <a:ext cx="2415938" cy="47625"/>
            <a:chOff x="0" y="0"/>
            <a:chExt cx="636296" cy="12543"/>
          </a:xfrm>
        </p:grpSpPr>
        <p:sp>
          <p:nvSpPr>
            <p:cNvPr id="17" name="Freeform 17"/>
            <p:cNvSpPr/>
            <p:nvPr/>
          </p:nvSpPr>
          <p:spPr>
            <a:xfrm>
              <a:off x="0" y="0"/>
              <a:ext cx="636296" cy="12543"/>
            </a:xfrm>
            <a:custGeom>
              <a:avLst/>
              <a:gdLst/>
              <a:ahLst/>
              <a:cxnLst/>
              <a:rect l="l" t="t" r="r" b="b"/>
              <a:pathLst>
                <a:path w="636296" h="12543">
                  <a:moveTo>
                    <a:pt x="6272" y="0"/>
                  </a:moveTo>
                  <a:lnTo>
                    <a:pt x="630025" y="0"/>
                  </a:lnTo>
                  <a:cubicBezTo>
                    <a:pt x="631688" y="0"/>
                    <a:pt x="633283" y="661"/>
                    <a:pt x="634460" y="1837"/>
                  </a:cubicBezTo>
                  <a:cubicBezTo>
                    <a:pt x="635636" y="3013"/>
                    <a:pt x="636296" y="4608"/>
                    <a:pt x="636296" y="6272"/>
                  </a:cubicBezTo>
                  <a:lnTo>
                    <a:pt x="636296" y="6272"/>
                  </a:lnTo>
                  <a:cubicBezTo>
                    <a:pt x="636296" y="7935"/>
                    <a:pt x="635636" y="9530"/>
                    <a:pt x="634460" y="10706"/>
                  </a:cubicBezTo>
                  <a:cubicBezTo>
                    <a:pt x="633283" y="11882"/>
                    <a:pt x="631688" y="12543"/>
                    <a:pt x="63002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sp>
        <p:sp>
          <p:nvSpPr>
            <p:cNvPr id="18" name="TextBox 18"/>
            <p:cNvSpPr txBox="1"/>
            <p:nvPr/>
          </p:nvSpPr>
          <p:spPr>
            <a:xfrm>
              <a:off x="0" y="-47625"/>
              <a:ext cx="636296" cy="60168"/>
            </a:xfrm>
            <a:prstGeom prst="rect">
              <a:avLst/>
            </a:prstGeom>
          </p:spPr>
          <p:txBody>
            <a:bodyPr lIns="50800" tIns="50800" rIns="50800" bIns="50800" rtlCol="0" anchor="ctr"/>
            <a:lstStyle/>
            <a:p>
              <a:pPr algn="ctr">
                <a:lnSpc>
                  <a:spcPts val="2239"/>
                </a:lnSpc>
              </a:pPr>
              <a:endParaRPr/>
            </a:p>
          </p:txBody>
        </p:sp>
      </p:grpSp>
      <p:sp>
        <p:nvSpPr>
          <p:cNvPr id="19" name="TextBox 19"/>
          <p:cNvSpPr txBox="1"/>
          <p:nvPr/>
        </p:nvSpPr>
        <p:spPr>
          <a:xfrm>
            <a:off x="6252904" y="1020430"/>
            <a:ext cx="5782193" cy="984250"/>
          </a:xfrm>
          <a:prstGeom prst="rect">
            <a:avLst/>
          </a:prstGeom>
        </p:spPr>
        <p:txBody>
          <a:bodyPr lIns="0" tIns="0" rIns="0" bIns="0" rtlCol="0" anchor="t">
            <a:spAutoFit/>
          </a:bodyPr>
          <a:lstStyle/>
          <a:p>
            <a:pPr algn="l">
              <a:lnSpc>
                <a:spcPts val="7699"/>
              </a:lnSpc>
              <a:spcBef>
                <a:spcPct val="0"/>
              </a:spcBef>
            </a:pPr>
            <a:r>
              <a:rPr lang="en-US" sz="5499" b="1" dirty="0">
                <a:solidFill>
                  <a:srgbClr val="FFFFFF"/>
                </a:solidFill>
                <a:latin typeface="Poppins Bold"/>
                <a:ea typeface="Poppins Bold"/>
                <a:cs typeface="Poppins Bold"/>
                <a:sym typeface="Poppins Bold"/>
              </a:rPr>
              <a:t>OUR OBJECTIVE </a:t>
            </a:r>
          </a:p>
        </p:txBody>
      </p:sp>
      <p:sp>
        <p:nvSpPr>
          <p:cNvPr id="20" name="TextBox 20"/>
          <p:cNvSpPr txBox="1"/>
          <p:nvPr/>
        </p:nvSpPr>
        <p:spPr>
          <a:xfrm>
            <a:off x="2349407" y="3102684"/>
            <a:ext cx="12918341" cy="565728"/>
          </a:xfrm>
          <a:prstGeom prst="rect">
            <a:avLst/>
          </a:prstGeom>
        </p:spPr>
        <p:txBody>
          <a:bodyPr lIns="0" tIns="0" rIns="0" bIns="0" rtlCol="0" anchor="t">
            <a:spAutoFit/>
          </a:bodyPr>
          <a:lstStyle/>
          <a:p>
            <a:pPr algn="l">
              <a:lnSpc>
                <a:spcPts val="4627"/>
              </a:lnSpc>
              <a:spcBef>
                <a:spcPct val="0"/>
              </a:spcBef>
            </a:pPr>
            <a:r>
              <a:rPr lang="en-US" sz="3305">
                <a:solidFill>
                  <a:srgbClr val="FFFFFF"/>
                </a:solidFill>
                <a:latin typeface="Open Sans"/>
                <a:ea typeface="Open Sans"/>
                <a:cs typeface="Open Sans"/>
                <a:sym typeface="Open Sans"/>
              </a:rPr>
              <a:t>Automate ship docking, cargo tracking, and transport logistics </a:t>
            </a:r>
          </a:p>
        </p:txBody>
      </p:sp>
      <p:sp>
        <p:nvSpPr>
          <p:cNvPr id="21" name="TextBox 21"/>
          <p:cNvSpPr txBox="1"/>
          <p:nvPr/>
        </p:nvSpPr>
        <p:spPr>
          <a:xfrm>
            <a:off x="2349407" y="4563299"/>
            <a:ext cx="13618443" cy="586457"/>
          </a:xfrm>
          <a:prstGeom prst="rect">
            <a:avLst/>
          </a:prstGeom>
        </p:spPr>
        <p:txBody>
          <a:bodyPr lIns="0" tIns="0" rIns="0" bIns="0" rtlCol="0" anchor="t">
            <a:spAutoFit/>
          </a:bodyPr>
          <a:lstStyle/>
          <a:p>
            <a:pPr algn="l">
              <a:lnSpc>
                <a:spcPts val="4836"/>
              </a:lnSpc>
              <a:spcBef>
                <a:spcPct val="0"/>
              </a:spcBef>
            </a:pPr>
            <a:r>
              <a:rPr lang="en-US" sz="3454">
                <a:solidFill>
                  <a:srgbClr val="FFFFFF"/>
                </a:solidFill>
                <a:latin typeface="Open Sans"/>
                <a:ea typeface="Open Sans"/>
                <a:cs typeface="Open Sans"/>
                <a:sym typeface="Open Sans"/>
              </a:rPr>
              <a:t>Improve real-time tracking of cargo and transportation</a:t>
            </a:r>
          </a:p>
        </p:txBody>
      </p:sp>
      <p:sp>
        <p:nvSpPr>
          <p:cNvPr id="22" name="TextBox 22"/>
          <p:cNvSpPr txBox="1"/>
          <p:nvPr/>
        </p:nvSpPr>
        <p:spPr>
          <a:xfrm>
            <a:off x="2349407" y="6015071"/>
            <a:ext cx="13351910" cy="586843"/>
          </a:xfrm>
          <a:prstGeom prst="rect">
            <a:avLst/>
          </a:prstGeom>
        </p:spPr>
        <p:txBody>
          <a:bodyPr lIns="0" tIns="0" rIns="0" bIns="0" rtlCol="0" anchor="t">
            <a:spAutoFit/>
          </a:bodyPr>
          <a:lstStyle/>
          <a:p>
            <a:pPr algn="l">
              <a:lnSpc>
                <a:spcPts val="4840"/>
              </a:lnSpc>
              <a:spcBef>
                <a:spcPct val="0"/>
              </a:spcBef>
            </a:pPr>
            <a:r>
              <a:rPr lang="en-US" sz="3457">
                <a:solidFill>
                  <a:srgbClr val="FFFFFF"/>
                </a:solidFill>
                <a:latin typeface="Open Sans"/>
                <a:ea typeface="Open Sans"/>
                <a:cs typeface="Open Sans"/>
                <a:sym typeface="Open Sans"/>
              </a:rPr>
              <a:t>Reduce operational delays and optimize warehouse storage</a:t>
            </a:r>
          </a:p>
        </p:txBody>
      </p:sp>
      <p:grpSp>
        <p:nvGrpSpPr>
          <p:cNvPr id="23" name="Group 23"/>
          <p:cNvGrpSpPr/>
          <p:nvPr/>
        </p:nvGrpSpPr>
        <p:grpSpPr>
          <a:xfrm>
            <a:off x="1487229" y="3297862"/>
            <a:ext cx="242047" cy="24204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DEDD"/>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6" name="TextBox 26"/>
          <p:cNvSpPr txBox="1"/>
          <p:nvPr/>
        </p:nvSpPr>
        <p:spPr>
          <a:xfrm>
            <a:off x="2349407" y="7459165"/>
            <a:ext cx="13977960" cy="581660"/>
          </a:xfrm>
          <a:prstGeom prst="rect">
            <a:avLst/>
          </a:prstGeom>
        </p:spPr>
        <p:txBody>
          <a:bodyPr lIns="0" tIns="0" rIns="0" bIns="0" rtlCol="0" anchor="t">
            <a:spAutoFit/>
          </a:bodyPr>
          <a:lstStyle/>
          <a:p>
            <a:pPr algn="l">
              <a:lnSpc>
                <a:spcPts val="4703"/>
              </a:lnSpc>
              <a:spcBef>
                <a:spcPct val="0"/>
              </a:spcBef>
            </a:pPr>
            <a:r>
              <a:rPr lang="en-US" sz="3359">
                <a:solidFill>
                  <a:srgbClr val="FFFFFF"/>
                </a:solidFill>
                <a:latin typeface="Open Sans"/>
                <a:ea typeface="Open Sans"/>
                <a:cs typeface="Open Sans"/>
                <a:sym typeface="Open Sans"/>
              </a:rPr>
              <a:t>Streamline financial transactions for invoicing and payments</a:t>
            </a:r>
          </a:p>
        </p:txBody>
      </p:sp>
      <p:grpSp>
        <p:nvGrpSpPr>
          <p:cNvPr id="27" name="Group 27"/>
          <p:cNvGrpSpPr/>
          <p:nvPr/>
        </p:nvGrpSpPr>
        <p:grpSpPr>
          <a:xfrm>
            <a:off x="1487229" y="4768841"/>
            <a:ext cx="242047" cy="24204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DEDD"/>
            </a:solidFill>
          </p:spPr>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30" name="Group 30"/>
          <p:cNvGrpSpPr/>
          <p:nvPr/>
        </p:nvGrpSpPr>
        <p:grpSpPr>
          <a:xfrm>
            <a:off x="1487229" y="6220807"/>
            <a:ext cx="242047" cy="24204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DEDD"/>
            </a:solidFill>
          </p:spPr>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33" name="Group 33"/>
          <p:cNvGrpSpPr/>
          <p:nvPr/>
        </p:nvGrpSpPr>
        <p:grpSpPr>
          <a:xfrm>
            <a:off x="1487229" y="7672772"/>
            <a:ext cx="242047" cy="242047"/>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DEDD"/>
            </a:solidFill>
          </p:spPr>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20052"/>
        </a:solidFill>
        <a:effectLst/>
      </p:bgPr>
    </p:bg>
    <p:spTree>
      <p:nvGrpSpPr>
        <p:cNvPr id="1" name=""/>
        <p:cNvGrpSpPr/>
        <p:nvPr/>
      </p:nvGrpSpPr>
      <p:grpSpPr>
        <a:xfrm>
          <a:off x="0" y="0"/>
          <a:ext cx="0" cy="0"/>
          <a:chOff x="0" y="0"/>
          <a:chExt cx="0" cy="0"/>
        </a:xfrm>
      </p:grpSpPr>
      <p:grpSp>
        <p:nvGrpSpPr>
          <p:cNvPr id="2" name="Group 2"/>
          <p:cNvGrpSpPr/>
          <p:nvPr/>
        </p:nvGrpSpPr>
        <p:grpSpPr>
          <a:xfrm>
            <a:off x="17096803" y="557375"/>
            <a:ext cx="137619" cy="137619"/>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353109" y="557375"/>
            <a:ext cx="137619" cy="137619"/>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605028"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2" name="Group 12"/>
          <p:cNvGrpSpPr/>
          <p:nvPr/>
        </p:nvGrpSpPr>
        <p:grpSpPr>
          <a:xfrm>
            <a:off x="18181857" y="8291827"/>
            <a:ext cx="106143" cy="966473"/>
            <a:chOff x="0" y="0"/>
            <a:chExt cx="626900" cy="5708159"/>
          </a:xfrm>
        </p:grpSpPr>
        <p:sp>
          <p:nvSpPr>
            <p:cNvPr id="13" name="Freeform 13"/>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sp>
        <p:sp>
          <p:nvSpPr>
            <p:cNvPr id="14" name="TextBox 14"/>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15" name="Freeform 15"/>
          <p:cNvSpPr/>
          <p:nvPr/>
        </p:nvSpPr>
        <p:spPr>
          <a:xfrm>
            <a:off x="4931928" y="1637737"/>
            <a:ext cx="6966602" cy="8229600"/>
          </a:xfrm>
          <a:custGeom>
            <a:avLst/>
            <a:gdLst/>
            <a:ahLst/>
            <a:cxnLst/>
            <a:rect l="l" t="t" r="r" b="b"/>
            <a:pathLst>
              <a:path w="6966602" h="8229600">
                <a:moveTo>
                  <a:pt x="0" y="0"/>
                </a:moveTo>
                <a:lnTo>
                  <a:pt x="6966602" y="0"/>
                </a:lnTo>
                <a:lnTo>
                  <a:pt x="6966602" y="8229600"/>
                </a:lnTo>
                <a:lnTo>
                  <a:pt x="0" y="8229600"/>
                </a:lnTo>
                <a:lnTo>
                  <a:pt x="0" y="0"/>
                </a:lnTo>
                <a:close/>
              </a:path>
            </a:pathLst>
          </a:custGeom>
          <a:blipFill>
            <a:blip r:embed="rId4">
              <a:alphaModFix amt="28000"/>
            </a:blip>
            <a:stretch>
              <a:fillRect/>
            </a:stretch>
          </a:blipFill>
          <a:ln cap="sq">
            <a:noFill/>
            <a:prstDash val="solid"/>
            <a:miter/>
          </a:ln>
        </p:spPr>
      </p:sp>
      <p:sp>
        <p:nvSpPr>
          <p:cNvPr id="16" name="TextBox 16"/>
          <p:cNvSpPr txBox="1"/>
          <p:nvPr/>
        </p:nvSpPr>
        <p:spPr>
          <a:xfrm>
            <a:off x="6346049" y="1069412"/>
            <a:ext cx="8076178" cy="984250"/>
          </a:xfrm>
          <a:prstGeom prst="rect">
            <a:avLst/>
          </a:prstGeom>
        </p:spPr>
        <p:txBody>
          <a:bodyPr lIns="0" tIns="0" rIns="0" bIns="0" rtlCol="0" anchor="t">
            <a:spAutoFit/>
          </a:bodyPr>
          <a:lstStyle/>
          <a:p>
            <a:pPr algn="l">
              <a:lnSpc>
                <a:spcPts val="7699"/>
              </a:lnSpc>
              <a:spcBef>
                <a:spcPct val="0"/>
              </a:spcBef>
            </a:pPr>
            <a:r>
              <a:rPr lang="en-US" sz="5499" b="1">
                <a:solidFill>
                  <a:srgbClr val="FFFFFF"/>
                </a:solidFill>
                <a:latin typeface="Poppins Bold"/>
                <a:ea typeface="Poppins Bold"/>
                <a:cs typeface="Poppins Bold"/>
                <a:sym typeface="Poppins Bold"/>
              </a:rPr>
              <a:t>APP FEATURES</a:t>
            </a:r>
          </a:p>
        </p:txBody>
      </p:sp>
      <p:sp>
        <p:nvSpPr>
          <p:cNvPr id="17" name="TextBox 17"/>
          <p:cNvSpPr txBox="1"/>
          <p:nvPr/>
        </p:nvSpPr>
        <p:spPr>
          <a:xfrm>
            <a:off x="1339019" y="3141735"/>
            <a:ext cx="16266009" cy="5297072"/>
          </a:xfrm>
          <a:prstGeom prst="rect">
            <a:avLst/>
          </a:prstGeom>
        </p:spPr>
        <p:txBody>
          <a:bodyPr lIns="0" tIns="0" rIns="0" bIns="0" rtlCol="0" anchor="t">
            <a:spAutoFit/>
          </a:bodyPr>
          <a:lstStyle/>
          <a:p>
            <a:pPr algn="l">
              <a:lnSpc>
                <a:spcPts val="4660"/>
              </a:lnSpc>
            </a:pPr>
            <a:endParaRPr/>
          </a:p>
          <a:p>
            <a:pPr algn="l">
              <a:lnSpc>
                <a:spcPts val="4660"/>
              </a:lnSpc>
            </a:pPr>
            <a:endParaRPr/>
          </a:p>
          <a:p>
            <a:pPr marL="718698" lvl="1" indent="-359349" algn="l">
              <a:lnSpc>
                <a:spcPts val="4660"/>
              </a:lnSpc>
              <a:buFont typeface="Arial"/>
              <a:buChar char="•"/>
            </a:pPr>
            <a:r>
              <a:rPr lang="en-US" sz="3328">
                <a:solidFill>
                  <a:srgbClr val="FFFFFF"/>
                </a:solidFill>
                <a:latin typeface="Open Sans"/>
                <a:ea typeface="Open Sans"/>
                <a:cs typeface="Open Sans"/>
                <a:sym typeface="Open Sans"/>
              </a:rPr>
              <a:t>Ship Management: Stores details such as ship name, capacity, registration, ownership, and status.</a:t>
            </a:r>
          </a:p>
          <a:p>
            <a:pPr marL="718698" lvl="1" indent="-359349" algn="l">
              <a:lnSpc>
                <a:spcPts val="4660"/>
              </a:lnSpc>
              <a:buFont typeface="Arial"/>
              <a:buChar char="•"/>
            </a:pPr>
            <a:r>
              <a:rPr lang="en-US" sz="3328">
                <a:solidFill>
                  <a:srgbClr val="FFFFFF"/>
                </a:solidFill>
                <a:latin typeface="Open Sans"/>
                <a:ea typeface="Open Sans"/>
                <a:cs typeface="Open Sans"/>
                <a:sym typeface="Open Sans"/>
              </a:rPr>
              <a:t>Container &amp; Cargo Handling: Records information about shipping containers, their TEU capacity, cargo type, weight, and assigned ships.</a:t>
            </a:r>
          </a:p>
          <a:p>
            <a:pPr marL="718698" lvl="1" indent="-359349" algn="l">
              <a:lnSpc>
                <a:spcPts val="4660"/>
              </a:lnSpc>
              <a:buFont typeface="Arial"/>
              <a:buChar char="•"/>
            </a:pPr>
            <a:r>
              <a:rPr lang="en-US" sz="3328">
                <a:solidFill>
                  <a:srgbClr val="FFFFFF"/>
                </a:solidFill>
                <a:latin typeface="Open Sans"/>
                <a:ea typeface="Open Sans"/>
                <a:cs typeface="Open Sans"/>
                <a:sym typeface="Open Sans"/>
              </a:rPr>
              <a:t>Cargo Ownership: Maintains records of cargo owners and their shipments.</a:t>
            </a:r>
          </a:p>
          <a:p>
            <a:pPr algn="l">
              <a:lnSpc>
                <a:spcPts val="4660"/>
              </a:lnSpc>
            </a:pPr>
            <a:endParaRPr lang="en-US" sz="3328">
              <a:solidFill>
                <a:srgbClr val="FFFFFF"/>
              </a:solidFill>
              <a:latin typeface="Open Sans"/>
              <a:ea typeface="Open Sans"/>
              <a:cs typeface="Open Sans"/>
              <a:sym typeface="Open Sans"/>
            </a:endParaRPr>
          </a:p>
          <a:p>
            <a:pPr algn="l">
              <a:lnSpc>
                <a:spcPts val="4660"/>
              </a:lnSpc>
              <a:spcBef>
                <a:spcPct val="0"/>
              </a:spcBef>
            </a:pPr>
            <a:endParaRPr lang="en-US" sz="3328">
              <a:solidFill>
                <a:srgbClr val="FFFFFF"/>
              </a:solidFill>
              <a:latin typeface="Open Sans"/>
              <a:ea typeface="Open Sans"/>
              <a:cs typeface="Open Sans"/>
              <a:sym typeface="Open Sans"/>
            </a:endParaRPr>
          </a:p>
        </p:txBody>
      </p:sp>
      <p:grpSp>
        <p:nvGrpSpPr>
          <p:cNvPr id="18" name="Group 18"/>
          <p:cNvGrpSpPr/>
          <p:nvPr/>
        </p:nvGrpSpPr>
        <p:grpSpPr>
          <a:xfrm>
            <a:off x="7817393" y="2188284"/>
            <a:ext cx="2415938" cy="47625"/>
            <a:chOff x="0" y="0"/>
            <a:chExt cx="636296" cy="12543"/>
          </a:xfrm>
        </p:grpSpPr>
        <p:sp>
          <p:nvSpPr>
            <p:cNvPr id="19" name="Freeform 19"/>
            <p:cNvSpPr/>
            <p:nvPr/>
          </p:nvSpPr>
          <p:spPr>
            <a:xfrm>
              <a:off x="0" y="0"/>
              <a:ext cx="636296" cy="12543"/>
            </a:xfrm>
            <a:custGeom>
              <a:avLst/>
              <a:gdLst/>
              <a:ahLst/>
              <a:cxnLst/>
              <a:rect l="l" t="t" r="r" b="b"/>
              <a:pathLst>
                <a:path w="636296" h="12543">
                  <a:moveTo>
                    <a:pt x="6272" y="0"/>
                  </a:moveTo>
                  <a:lnTo>
                    <a:pt x="630025" y="0"/>
                  </a:lnTo>
                  <a:cubicBezTo>
                    <a:pt x="631688" y="0"/>
                    <a:pt x="633283" y="661"/>
                    <a:pt x="634460" y="1837"/>
                  </a:cubicBezTo>
                  <a:cubicBezTo>
                    <a:pt x="635636" y="3013"/>
                    <a:pt x="636296" y="4608"/>
                    <a:pt x="636296" y="6272"/>
                  </a:cubicBezTo>
                  <a:lnTo>
                    <a:pt x="636296" y="6272"/>
                  </a:lnTo>
                  <a:cubicBezTo>
                    <a:pt x="636296" y="7935"/>
                    <a:pt x="635636" y="9530"/>
                    <a:pt x="634460" y="10706"/>
                  </a:cubicBezTo>
                  <a:cubicBezTo>
                    <a:pt x="633283" y="11882"/>
                    <a:pt x="631688" y="12543"/>
                    <a:pt x="63002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sp>
        <p:sp>
          <p:nvSpPr>
            <p:cNvPr id="20" name="TextBox 20"/>
            <p:cNvSpPr txBox="1"/>
            <p:nvPr/>
          </p:nvSpPr>
          <p:spPr>
            <a:xfrm>
              <a:off x="0" y="-47625"/>
              <a:ext cx="636296" cy="60168"/>
            </a:xfrm>
            <a:prstGeom prst="rect">
              <a:avLst/>
            </a:prstGeom>
          </p:spPr>
          <p:txBody>
            <a:bodyPr lIns="50800" tIns="50800" rIns="50800" bIns="50800" rtlCol="0" anchor="ctr"/>
            <a:lstStyle/>
            <a:p>
              <a:pPr algn="ctr">
                <a:lnSpc>
                  <a:spcPts val="2239"/>
                </a:lnSpc>
              </a:pPr>
              <a:endParaRPr/>
            </a:p>
          </p:txBody>
        </p:sp>
      </p:grpSp>
      <p:sp>
        <p:nvSpPr>
          <p:cNvPr id="21" name="TextBox 21"/>
          <p:cNvSpPr txBox="1"/>
          <p:nvPr/>
        </p:nvSpPr>
        <p:spPr>
          <a:xfrm>
            <a:off x="1760695" y="2707713"/>
            <a:ext cx="8310116" cy="880110"/>
          </a:xfrm>
          <a:prstGeom prst="rect">
            <a:avLst/>
          </a:prstGeom>
        </p:spPr>
        <p:txBody>
          <a:bodyPr lIns="0" tIns="0" rIns="0" bIns="0" rtlCol="0" anchor="t">
            <a:spAutoFit/>
          </a:bodyPr>
          <a:lstStyle/>
          <a:p>
            <a:pPr algn="l">
              <a:lnSpc>
                <a:spcPts val="7139"/>
              </a:lnSpc>
            </a:pPr>
            <a:r>
              <a:rPr lang="en-US" sz="5100" b="1">
                <a:solidFill>
                  <a:srgbClr val="FFFFFF"/>
                </a:solidFill>
                <a:latin typeface="Canva Sans Bold"/>
                <a:ea typeface="Canva Sans Bold"/>
                <a:cs typeface="Canva Sans Bold"/>
                <a:sym typeface="Canva Sans Bold"/>
              </a:rPr>
              <a:t>Ship &amp; Cargo Management</a:t>
            </a:r>
          </a:p>
        </p:txBody>
      </p:sp>
      <p:grpSp>
        <p:nvGrpSpPr>
          <p:cNvPr id="22" name="Group 22"/>
          <p:cNvGrpSpPr/>
          <p:nvPr/>
        </p:nvGrpSpPr>
        <p:grpSpPr>
          <a:xfrm>
            <a:off x="1028700" y="3087387"/>
            <a:ext cx="242047" cy="24204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DED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20052"/>
        </a:solidFill>
        <a:effectLst/>
      </p:bgPr>
    </p:bg>
    <p:spTree>
      <p:nvGrpSpPr>
        <p:cNvPr id="1" name=""/>
        <p:cNvGrpSpPr/>
        <p:nvPr/>
      </p:nvGrpSpPr>
      <p:grpSpPr>
        <a:xfrm>
          <a:off x="0" y="0"/>
          <a:ext cx="0" cy="0"/>
          <a:chOff x="0" y="0"/>
          <a:chExt cx="0" cy="0"/>
        </a:xfrm>
      </p:grpSpPr>
      <p:grpSp>
        <p:nvGrpSpPr>
          <p:cNvPr id="2" name="Group 2"/>
          <p:cNvGrpSpPr/>
          <p:nvPr/>
        </p:nvGrpSpPr>
        <p:grpSpPr>
          <a:xfrm>
            <a:off x="17096803" y="557375"/>
            <a:ext cx="137619" cy="137619"/>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353109" y="557375"/>
            <a:ext cx="137619" cy="137619"/>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605028"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8181857" y="8291827"/>
            <a:ext cx="106143" cy="966473"/>
            <a:chOff x="0" y="0"/>
            <a:chExt cx="626900" cy="5708159"/>
          </a:xfrm>
        </p:grpSpPr>
        <p:sp>
          <p:nvSpPr>
            <p:cNvPr id="12" name="Freeform 12"/>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sp>
        <p:sp>
          <p:nvSpPr>
            <p:cNvPr id="13" name="TextBox 13"/>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14" name="Freeform 14"/>
          <p:cNvSpPr/>
          <p:nvPr/>
        </p:nvSpPr>
        <p:spPr>
          <a:xfrm>
            <a:off x="4931928" y="1637737"/>
            <a:ext cx="6966602" cy="8229600"/>
          </a:xfrm>
          <a:custGeom>
            <a:avLst/>
            <a:gdLst/>
            <a:ahLst/>
            <a:cxnLst/>
            <a:rect l="l" t="t" r="r" b="b"/>
            <a:pathLst>
              <a:path w="6966602" h="8229600">
                <a:moveTo>
                  <a:pt x="0" y="0"/>
                </a:moveTo>
                <a:lnTo>
                  <a:pt x="6966602" y="0"/>
                </a:lnTo>
                <a:lnTo>
                  <a:pt x="6966602" y="8229600"/>
                </a:lnTo>
                <a:lnTo>
                  <a:pt x="0" y="8229600"/>
                </a:lnTo>
                <a:lnTo>
                  <a:pt x="0" y="0"/>
                </a:lnTo>
                <a:close/>
              </a:path>
            </a:pathLst>
          </a:custGeom>
          <a:blipFill>
            <a:blip r:embed="rId2">
              <a:alphaModFix amt="28000"/>
            </a:blip>
            <a:stretch>
              <a:fillRect/>
            </a:stretch>
          </a:blipFill>
          <a:ln cap="sq">
            <a:noFill/>
            <a:prstDash val="solid"/>
            <a:miter/>
          </a:ln>
        </p:spPr>
      </p:sp>
      <p:sp>
        <p:nvSpPr>
          <p:cNvPr id="15" name="TextBox 15"/>
          <p:cNvSpPr txBox="1"/>
          <p:nvPr/>
        </p:nvSpPr>
        <p:spPr>
          <a:xfrm>
            <a:off x="1867947" y="1258063"/>
            <a:ext cx="5649664" cy="863600"/>
          </a:xfrm>
          <a:prstGeom prst="rect">
            <a:avLst/>
          </a:prstGeom>
        </p:spPr>
        <p:txBody>
          <a:bodyPr lIns="0" tIns="0" rIns="0" bIns="0" rtlCol="0" anchor="t">
            <a:spAutoFit/>
          </a:bodyPr>
          <a:lstStyle/>
          <a:p>
            <a:pPr algn="ctr">
              <a:lnSpc>
                <a:spcPts val="7000"/>
              </a:lnSpc>
            </a:pPr>
            <a:r>
              <a:rPr lang="en-US" sz="5000" b="1">
                <a:solidFill>
                  <a:srgbClr val="FFFFFF"/>
                </a:solidFill>
                <a:latin typeface="Canva Sans Bold"/>
                <a:ea typeface="Canva Sans Bold"/>
                <a:cs typeface="Canva Sans Bold"/>
                <a:sym typeface="Canva Sans Bold"/>
              </a:rPr>
              <a:t>Docking &amp; Storage</a:t>
            </a:r>
          </a:p>
        </p:txBody>
      </p:sp>
      <p:sp>
        <p:nvSpPr>
          <p:cNvPr id="16" name="TextBox 16"/>
          <p:cNvSpPr txBox="1"/>
          <p:nvPr/>
        </p:nvSpPr>
        <p:spPr>
          <a:xfrm>
            <a:off x="1754763" y="1822634"/>
            <a:ext cx="16427093" cy="3124353"/>
          </a:xfrm>
          <a:prstGeom prst="rect">
            <a:avLst/>
          </a:prstGeom>
        </p:spPr>
        <p:txBody>
          <a:bodyPr lIns="0" tIns="0" rIns="0" bIns="0" rtlCol="0" anchor="t">
            <a:spAutoFit/>
          </a:bodyPr>
          <a:lstStyle/>
          <a:p>
            <a:pPr algn="l">
              <a:lnSpc>
                <a:spcPts val="4191"/>
              </a:lnSpc>
            </a:pPr>
            <a:endParaRPr/>
          </a:p>
          <a:p>
            <a:pPr marL="646398" lvl="1" indent="-323199" algn="l">
              <a:lnSpc>
                <a:spcPts val="4191"/>
              </a:lnSpc>
              <a:buFont typeface="Arial"/>
              <a:buChar char="•"/>
            </a:pPr>
            <a:r>
              <a:rPr lang="en-US" sz="2993">
                <a:solidFill>
                  <a:srgbClr val="FFFFFF"/>
                </a:solidFill>
                <a:latin typeface="Canva Sans"/>
                <a:ea typeface="Canva Sans"/>
                <a:cs typeface="Canva Sans"/>
                <a:sym typeface="Canva Sans"/>
              </a:rPr>
              <a:t>Port &amp; Dock Management: Tracks port capacity, available docks, and ship docking schedules.</a:t>
            </a:r>
          </a:p>
          <a:p>
            <a:pPr marL="646398" lvl="1" indent="-323199" algn="l">
              <a:lnSpc>
                <a:spcPts val="4191"/>
              </a:lnSpc>
              <a:buFont typeface="Arial"/>
              <a:buChar char="•"/>
            </a:pPr>
            <a:r>
              <a:rPr lang="en-US" sz="2993">
                <a:solidFill>
                  <a:srgbClr val="FFFFFF"/>
                </a:solidFill>
                <a:latin typeface="Canva Sans"/>
                <a:ea typeface="Canva Sans"/>
                <a:cs typeface="Canva Sans"/>
                <a:sym typeface="Canva Sans"/>
              </a:rPr>
              <a:t>Warehouse Storage: Manages storage spaces, cargo duration, and warehouse capacity.</a:t>
            </a:r>
          </a:p>
          <a:p>
            <a:pPr algn="l">
              <a:lnSpc>
                <a:spcPts val="4191"/>
              </a:lnSpc>
            </a:pPr>
            <a:endParaRPr lang="en-US" sz="2993">
              <a:solidFill>
                <a:srgbClr val="FFFFFF"/>
              </a:solidFill>
              <a:latin typeface="Canva Sans"/>
              <a:ea typeface="Canva Sans"/>
              <a:cs typeface="Canva Sans"/>
              <a:sym typeface="Canva Sans"/>
            </a:endParaRPr>
          </a:p>
        </p:txBody>
      </p:sp>
      <p:grpSp>
        <p:nvGrpSpPr>
          <p:cNvPr id="17" name="Group 17"/>
          <p:cNvGrpSpPr/>
          <p:nvPr/>
        </p:nvGrpSpPr>
        <p:grpSpPr>
          <a:xfrm>
            <a:off x="1240494" y="1637737"/>
            <a:ext cx="242047" cy="24204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DEDD"/>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0" name="TextBox 20"/>
          <p:cNvSpPr txBox="1"/>
          <p:nvPr/>
        </p:nvSpPr>
        <p:spPr>
          <a:xfrm>
            <a:off x="1927999" y="5289099"/>
            <a:ext cx="8653016" cy="863600"/>
          </a:xfrm>
          <a:prstGeom prst="rect">
            <a:avLst/>
          </a:prstGeom>
        </p:spPr>
        <p:txBody>
          <a:bodyPr lIns="0" tIns="0" rIns="0" bIns="0" rtlCol="0" anchor="t">
            <a:spAutoFit/>
          </a:bodyPr>
          <a:lstStyle/>
          <a:p>
            <a:pPr algn="ctr">
              <a:lnSpc>
                <a:spcPts val="7000"/>
              </a:lnSpc>
            </a:pPr>
            <a:r>
              <a:rPr lang="en-US" sz="5000" b="1">
                <a:solidFill>
                  <a:srgbClr val="FFFFFF"/>
                </a:solidFill>
                <a:latin typeface="Canva Sans Bold"/>
                <a:ea typeface="Canva Sans Bold"/>
                <a:cs typeface="Canva Sans Bold"/>
                <a:sym typeface="Canva Sans Bold"/>
              </a:rPr>
              <a:t>Transportation (Land &amp; Sea)</a:t>
            </a:r>
          </a:p>
        </p:txBody>
      </p:sp>
      <p:sp>
        <p:nvSpPr>
          <p:cNvPr id="21" name="TextBox 21"/>
          <p:cNvSpPr txBox="1"/>
          <p:nvPr/>
        </p:nvSpPr>
        <p:spPr>
          <a:xfrm>
            <a:off x="1910994" y="6012999"/>
            <a:ext cx="15510924" cy="3059404"/>
          </a:xfrm>
          <a:prstGeom prst="rect">
            <a:avLst/>
          </a:prstGeom>
        </p:spPr>
        <p:txBody>
          <a:bodyPr lIns="0" tIns="0" rIns="0" bIns="0" rtlCol="0" anchor="t">
            <a:spAutoFit/>
          </a:bodyPr>
          <a:lstStyle/>
          <a:p>
            <a:pPr algn="l">
              <a:lnSpc>
                <a:spcPts val="4096"/>
              </a:lnSpc>
            </a:pPr>
            <a:endParaRPr/>
          </a:p>
          <a:p>
            <a:pPr marL="631733" lvl="1" indent="-315866" algn="l">
              <a:lnSpc>
                <a:spcPts val="4096"/>
              </a:lnSpc>
              <a:buFont typeface="Arial"/>
              <a:buChar char="•"/>
            </a:pPr>
            <a:r>
              <a:rPr lang="en-US" sz="2926">
                <a:solidFill>
                  <a:srgbClr val="FFFFFF"/>
                </a:solidFill>
                <a:latin typeface="Canva Sans"/>
                <a:ea typeface="Canva Sans"/>
                <a:cs typeface="Canva Sans"/>
                <a:sym typeface="Canva Sans"/>
              </a:rPr>
              <a:t>Train Transport: Assigns cargo to trains, records schedules, and monitors train movement.</a:t>
            </a:r>
          </a:p>
          <a:p>
            <a:pPr marL="631733" lvl="1" indent="-315866" algn="l">
              <a:lnSpc>
                <a:spcPts val="4096"/>
              </a:lnSpc>
              <a:buFont typeface="Arial"/>
              <a:buChar char="•"/>
            </a:pPr>
            <a:r>
              <a:rPr lang="en-US" sz="2926">
                <a:solidFill>
                  <a:srgbClr val="FFFFFF"/>
                </a:solidFill>
                <a:latin typeface="Canva Sans"/>
                <a:ea typeface="Canva Sans"/>
                <a:cs typeface="Canva Sans"/>
                <a:sym typeface="Canva Sans"/>
              </a:rPr>
              <a:t>Lorry Transport: Tracks lorry availability, driver assignments, and road transport schedules.</a:t>
            </a:r>
          </a:p>
          <a:p>
            <a:pPr algn="l">
              <a:lnSpc>
                <a:spcPts val="4096"/>
              </a:lnSpc>
            </a:pPr>
            <a:endParaRPr lang="en-US" sz="2926">
              <a:solidFill>
                <a:srgbClr val="FFFFFF"/>
              </a:solidFill>
              <a:latin typeface="Canva Sans"/>
              <a:ea typeface="Canva Sans"/>
              <a:cs typeface="Canva Sans"/>
              <a:sym typeface="Canva Sans"/>
            </a:endParaRPr>
          </a:p>
        </p:txBody>
      </p:sp>
      <p:grpSp>
        <p:nvGrpSpPr>
          <p:cNvPr id="22" name="Group 22"/>
          <p:cNvGrpSpPr/>
          <p:nvPr/>
        </p:nvGrpSpPr>
        <p:grpSpPr>
          <a:xfrm>
            <a:off x="1240494" y="5789797"/>
            <a:ext cx="242047" cy="24204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DED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20052"/>
        </a:solidFill>
        <a:effectLst/>
      </p:bgPr>
    </p:bg>
    <p:spTree>
      <p:nvGrpSpPr>
        <p:cNvPr id="1" name=""/>
        <p:cNvGrpSpPr/>
        <p:nvPr/>
      </p:nvGrpSpPr>
      <p:grpSpPr>
        <a:xfrm>
          <a:off x="0" y="0"/>
          <a:ext cx="0" cy="0"/>
          <a:chOff x="0" y="0"/>
          <a:chExt cx="0" cy="0"/>
        </a:xfrm>
      </p:grpSpPr>
      <p:grpSp>
        <p:nvGrpSpPr>
          <p:cNvPr id="2" name="Group 2"/>
          <p:cNvGrpSpPr/>
          <p:nvPr/>
        </p:nvGrpSpPr>
        <p:grpSpPr>
          <a:xfrm>
            <a:off x="17096803" y="557375"/>
            <a:ext cx="137619" cy="137619"/>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353109" y="557375"/>
            <a:ext cx="137619" cy="137619"/>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605028"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8181857" y="8291827"/>
            <a:ext cx="106143" cy="966473"/>
            <a:chOff x="0" y="0"/>
            <a:chExt cx="626900" cy="5708159"/>
          </a:xfrm>
        </p:grpSpPr>
        <p:sp>
          <p:nvSpPr>
            <p:cNvPr id="12" name="Freeform 12"/>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sp>
        <p:sp>
          <p:nvSpPr>
            <p:cNvPr id="13" name="TextBox 13"/>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14" name="Freeform 14"/>
          <p:cNvSpPr/>
          <p:nvPr/>
        </p:nvSpPr>
        <p:spPr>
          <a:xfrm>
            <a:off x="4931928" y="1637737"/>
            <a:ext cx="6966602" cy="8229600"/>
          </a:xfrm>
          <a:custGeom>
            <a:avLst/>
            <a:gdLst/>
            <a:ahLst/>
            <a:cxnLst/>
            <a:rect l="l" t="t" r="r" b="b"/>
            <a:pathLst>
              <a:path w="6966602" h="8229600">
                <a:moveTo>
                  <a:pt x="0" y="0"/>
                </a:moveTo>
                <a:lnTo>
                  <a:pt x="6966602" y="0"/>
                </a:lnTo>
                <a:lnTo>
                  <a:pt x="6966602" y="8229600"/>
                </a:lnTo>
                <a:lnTo>
                  <a:pt x="0" y="8229600"/>
                </a:lnTo>
                <a:lnTo>
                  <a:pt x="0" y="0"/>
                </a:lnTo>
                <a:close/>
              </a:path>
            </a:pathLst>
          </a:custGeom>
          <a:blipFill>
            <a:blip r:embed="rId2">
              <a:alphaModFix amt="28000"/>
            </a:blip>
            <a:stretch>
              <a:fillRect/>
            </a:stretch>
          </a:blipFill>
          <a:ln cap="sq">
            <a:noFill/>
            <a:prstDash val="solid"/>
            <a:miter/>
          </a:ln>
        </p:spPr>
      </p:sp>
      <p:sp>
        <p:nvSpPr>
          <p:cNvPr id="15" name="TextBox 15"/>
          <p:cNvSpPr txBox="1"/>
          <p:nvPr/>
        </p:nvSpPr>
        <p:spPr>
          <a:xfrm>
            <a:off x="453843" y="1156090"/>
            <a:ext cx="14135787" cy="811530"/>
          </a:xfrm>
          <a:prstGeom prst="rect">
            <a:avLst/>
          </a:prstGeom>
        </p:spPr>
        <p:txBody>
          <a:bodyPr lIns="0" tIns="0" rIns="0" bIns="0" rtlCol="0" anchor="t">
            <a:spAutoFit/>
          </a:bodyPr>
          <a:lstStyle/>
          <a:p>
            <a:pPr algn="ctr">
              <a:lnSpc>
                <a:spcPts val="6720"/>
              </a:lnSpc>
            </a:pPr>
            <a:r>
              <a:rPr lang="en-US" sz="4800" b="1">
                <a:solidFill>
                  <a:srgbClr val="FFFFFF"/>
                </a:solidFill>
                <a:latin typeface="Canva Sans Bold"/>
                <a:ea typeface="Canva Sans Bold"/>
                <a:cs typeface="Canva Sans Bold"/>
                <a:sym typeface="Canva Sans Bold"/>
              </a:rPr>
              <a:t> Personnel &amp; Workforce Management</a:t>
            </a:r>
          </a:p>
        </p:txBody>
      </p:sp>
      <p:sp>
        <p:nvSpPr>
          <p:cNvPr id="16" name="TextBox 16"/>
          <p:cNvSpPr txBox="1"/>
          <p:nvPr/>
        </p:nvSpPr>
        <p:spPr>
          <a:xfrm>
            <a:off x="1754763" y="1822634"/>
            <a:ext cx="15987883" cy="2462865"/>
          </a:xfrm>
          <a:prstGeom prst="rect">
            <a:avLst/>
          </a:prstGeom>
        </p:spPr>
        <p:txBody>
          <a:bodyPr lIns="0" tIns="0" rIns="0" bIns="0" rtlCol="0" anchor="t">
            <a:spAutoFit/>
          </a:bodyPr>
          <a:lstStyle/>
          <a:p>
            <a:pPr algn="l">
              <a:lnSpc>
                <a:spcPts val="3901"/>
              </a:lnSpc>
            </a:pPr>
            <a:endParaRPr/>
          </a:p>
          <a:p>
            <a:pPr marL="601670" lvl="1" indent="-300835" algn="l">
              <a:lnSpc>
                <a:spcPts val="3901"/>
              </a:lnSpc>
              <a:buFont typeface="Arial"/>
              <a:buChar char="•"/>
            </a:pPr>
            <a:r>
              <a:rPr lang="en-US" sz="2786">
                <a:solidFill>
                  <a:srgbClr val="FFFFFF"/>
                </a:solidFill>
                <a:latin typeface="Canva Sans"/>
                <a:ea typeface="Canva Sans"/>
                <a:cs typeface="Canva Sans"/>
                <a:sym typeface="Canva Sans"/>
              </a:rPr>
              <a:t>Ship Crew Management: Stores crew details, ranks, and assigned ships.</a:t>
            </a:r>
          </a:p>
          <a:p>
            <a:pPr marL="601670" lvl="1" indent="-300835" algn="l">
              <a:lnSpc>
                <a:spcPts val="3901"/>
              </a:lnSpc>
              <a:buFont typeface="Arial"/>
              <a:buChar char="•"/>
            </a:pPr>
            <a:r>
              <a:rPr lang="en-US" sz="2786">
                <a:solidFill>
                  <a:srgbClr val="FFFFFF"/>
                </a:solidFill>
                <a:latin typeface="Canva Sans"/>
                <a:ea typeface="Canva Sans"/>
                <a:cs typeface="Canva Sans"/>
                <a:sym typeface="Canva Sans"/>
              </a:rPr>
              <a:t>Dock Workers &amp; Operators: Manages shift schedules, work experience, and assigned ports.</a:t>
            </a:r>
          </a:p>
          <a:p>
            <a:pPr marL="601670" lvl="1" indent="-300835" algn="l">
              <a:lnSpc>
                <a:spcPts val="3901"/>
              </a:lnSpc>
              <a:buFont typeface="Arial"/>
              <a:buChar char="•"/>
            </a:pPr>
            <a:r>
              <a:rPr lang="en-US" sz="2786">
                <a:solidFill>
                  <a:srgbClr val="FFFFFF"/>
                </a:solidFill>
                <a:latin typeface="Canva Sans"/>
                <a:ea typeface="Canva Sans"/>
                <a:cs typeface="Canva Sans"/>
                <a:sym typeface="Canva Sans"/>
              </a:rPr>
              <a:t>Drivers: Tracks driver licenses, assigned vehicles, and work history.</a:t>
            </a:r>
          </a:p>
          <a:p>
            <a:pPr algn="l">
              <a:lnSpc>
                <a:spcPts val="3901"/>
              </a:lnSpc>
            </a:pPr>
            <a:endParaRPr lang="en-US" sz="2786">
              <a:solidFill>
                <a:srgbClr val="FFFFFF"/>
              </a:solidFill>
              <a:latin typeface="Canva Sans"/>
              <a:ea typeface="Canva Sans"/>
              <a:cs typeface="Canva Sans"/>
              <a:sym typeface="Canva Sans"/>
            </a:endParaRPr>
          </a:p>
        </p:txBody>
      </p:sp>
      <p:grpSp>
        <p:nvGrpSpPr>
          <p:cNvPr id="17" name="Group 17"/>
          <p:cNvGrpSpPr/>
          <p:nvPr/>
        </p:nvGrpSpPr>
        <p:grpSpPr>
          <a:xfrm>
            <a:off x="1240494" y="1637737"/>
            <a:ext cx="242047" cy="24204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DEDD"/>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0" name="TextBox 20"/>
          <p:cNvSpPr txBox="1"/>
          <p:nvPr/>
        </p:nvSpPr>
        <p:spPr>
          <a:xfrm>
            <a:off x="2149530" y="5429173"/>
            <a:ext cx="9479756" cy="811530"/>
          </a:xfrm>
          <a:prstGeom prst="rect">
            <a:avLst/>
          </a:prstGeom>
        </p:spPr>
        <p:txBody>
          <a:bodyPr lIns="0" tIns="0" rIns="0" bIns="0" rtlCol="0" anchor="t">
            <a:spAutoFit/>
          </a:bodyPr>
          <a:lstStyle/>
          <a:p>
            <a:pPr algn="ctr">
              <a:lnSpc>
                <a:spcPts val="6720"/>
              </a:lnSpc>
            </a:pPr>
            <a:r>
              <a:rPr lang="en-US" sz="4800" b="1">
                <a:solidFill>
                  <a:srgbClr val="FFFFFF"/>
                </a:solidFill>
                <a:latin typeface="Canva Sans Bold"/>
                <a:ea typeface="Canva Sans Bold"/>
                <a:cs typeface="Canva Sans Bold"/>
                <a:sym typeface="Canva Sans Bold"/>
              </a:rPr>
              <a:t>Ownership &amp; Business Relations</a:t>
            </a:r>
          </a:p>
        </p:txBody>
      </p:sp>
      <p:sp>
        <p:nvSpPr>
          <p:cNvPr id="21" name="TextBox 21"/>
          <p:cNvSpPr txBox="1"/>
          <p:nvPr/>
        </p:nvSpPr>
        <p:spPr>
          <a:xfrm>
            <a:off x="1754763" y="6259118"/>
            <a:ext cx="15410849" cy="2891530"/>
          </a:xfrm>
          <a:prstGeom prst="rect">
            <a:avLst/>
          </a:prstGeom>
        </p:spPr>
        <p:txBody>
          <a:bodyPr lIns="0" tIns="0" rIns="0" bIns="0" rtlCol="0" anchor="t">
            <a:spAutoFit/>
          </a:bodyPr>
          <a:lstStyle/>
          <a:p>
            <a:pPr algn="l">
              <a:lnSpc>
                <a:spcPts val="3899"/>
              </a:lnSpc>
            </a:pPr>
            <a:endParaRPr/>
          </a:p>
          <a:p>
            <a:pPr marL="601336" lvl="1" indent="-300668" algn="l">
              <a:lnSpc>
                <a:spcPts val="3899"/>
              </a:lnSpc>
              <a:buFont typeface="Arial"/>
              <a:buChar char="•"/>
            </a:pPr>
            <a:r>
              <a:rPr lang="en-US" sz="2785">
                <a:solidFill>
                  <a:srgbClr val="FFFFFF"/>
                </a:solidFill>
                <a:latin typeface="Canva Sans"/>
                <a:ea typeface="Canva Sans"/>
                <a:cs typeface="Canva Sans"/>
                <a:sym typeface="Canva Sans"/>
              </a:rPr>
              <a:t>TEU Owners &amp; Cargo Clients: Stores details of individuals or companies owning shipping containers and transported goods.</a:t>
            </a:r>
          </a:p>
          <a:p>
            <a:pPr marL="601336" lvl="1" indent="-300668" algn="l">
              <a:lnSpc>
                <a:spcPts val="3899"/>
              </a:lnSpc>
              <a:buFont typeface="Arial"/>
              <a:buChar char="•"/>
            </a:pPr>
            <a:r>
              <a:rPr lang="en-US" sz="2785">
                <a:solidFill>
                  <a:srgbClr val="FFFFFF"/>
                </a:solidFill>
                <a:latin typeface="Canva Sans"/>
                <a:ea typeface="Canva Sans"/>
                <a:cs typeface="Canva Sans"/>
                <a:sym typeface="Canva Sans"/>
              </a:rPr>
              <a:t>Shipping &amp; Transport Companies: Maintains records of businesses providing shipping and land transport services.</a:t>
            </a:r>
          </a:p>
          <a:p>
            <a:pPr algn="l">
              <a:lnSpc>
                <a:spcPts val="3899"/>
              </a:lnSpc>
            </a:pPr>
            <a:endParaRPr lang="en-US" sz="2785">
              <a:solidFill>
                <a:srgbClr val="FFFFFF"/>
              </a:solidFill>
              <a:latin typeface="Canva Sans"/>
              <a:ea typeface="Canva Sans"/>
              <a:cs typeface="Canva Sans"/>
              <a:sym typeface="Canva Sans"/>
            </a:endParaRPr>
          </a:p>
        </p:txBody>
      </p:sp>
      <p:grpSp>
        <p:nvGrpSpPr>
          <p:cNvPr id="22" name="Group 22"/>
          <p:cNvGrpSpPr/>
          <p:nvPr/>
        </p:nvGrpSpPr>
        <p:grpSpPr>
          <a:xfrm>
            <a:off x="1240494" y="5789797"/>
            <a:ext cx="242047" cy="24204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DED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20052"/>
        </a:solidFill>
        <a:effectLst/>
      </p:bgPr>
    </p:bg>
    <p:spTree>
      <p:nvGrpSpPr>
        <p:cNvPr id="1" name=""/>
        <p:cNvGrpSpPr/>
        <p:nvPr/>
      </p:nvGrpSpPr>
      <p:grpSpPr>
        <a:xfrm>
          <a:off x="0" y="0"/>
          <a:ext cx="0" cy="0"/>
          <a:chOff x="0" y="0"/>
          <a:chExt cx="0" cy="0"/>
        </a:xfrm>
      </p:grpSpPr>
      <p:grpSp>
        <p:nvGrpSpPr>
          <p:cNvPr id="2" name="Group 2"/>
          <p:cNvGrpSpPr/>
          <p:nvPr/>
        </p:nvGrpSpPr>
        <p:grpSpPr>
          <a:xfrm>
            <a:off x="17096803" y="557375"/>
            <a:ext cx="137619" cy="137619"/>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353109" y="557375"/>
            <a:ext cx="137619" cy="137619"/>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605028"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8181857" y="8291827"/>
            <a:ext cx="106143" cy="966473"/>
            <a:chOff x="0" y="0"/>
            <a:chExt cx="626900" cy="5708159"/>
          </a:xfrm>
        </p:grpSpPr>
        <p:sp>
          <p:nvSpPr>
            <p:cNvPr id="12" name="Freeform 12"/>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sp>
        <p:sp>
          <p:nvSpPr>
            <p:cNvPr id="13" name="TextBox 13"/>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14" name="Freeform 14"/>
          <p:cNvSpPr/>
          <p:nvPr/>
        </p:nvSpPr>
        <p:spPr>
          <a:xfrm>
            <a:off x="4931928" y="1637737"/>
            <a:ext cx="6966602" cy="8229600"/>
          </a:xfrm>
          <a:custGeom>
            <a:avLst/>
            <a:gdLst/>
            <a:ahLst/>
            <a:cxnLst/>
            <a:rect l="l" t="t" r="r" b="b"/>
            <a:pathLst>
              <a:path w="6966602" h="8229600">
                <a:moveTo>
                  <a:pt x="0" y="0"/>
                </a:moveTo>
                <a:lnTo>
                  <a:pt x="6966602" y="0"/>
                </a:lnTo>
                <a:lnTo>
                  <a:pt x="6966602" y="8229600"/>
                </a:lnTo>
                <a:lnTo>
                  <a:pt x="0" y="8229600"/>
                </a:lnTo>
                <a:lnTo>
                  <a:pt x="0" y="0"/>
                </a:lnTo>
                <a:close/>
              </a:path>
            </a:pathLst>
          </a:custGeom>
          <a:blipFill>
            <a:blip r:embed="rId2">
              <a:alphaModFix amt="28000"/>
            </a:blip>
            <a:stretch>
              <a:fillRect/>
            </a:stretch>
          </a:blipFill>
          <a:ln cap="sq">
            <a:noFill/>
            <a:prstDash val="solid"/>
            <a:miter/>
          </a:ln>
        </p:spPr>
      </p:sp>
      <p:sp>
        <p:nvSpPr>
          <p:cNvPr id="15" name="TextBox 15"/>
          <p:cNvSpPr txBox="1"/>
          <p:nvPr/>
        </p:nvSpPr>
        <p:spPr>
          <a:xfrm>
            <a:off x="2149530" y="1310133"/>
            <a:ext cx="6662498" cy="811530"/>
          </a:xfrm>
          <a:prstGeom prst="rect">
            <a:avLst/>
          </a:prstGeom>
        </p:spPr>
        <p:txBody>
          <a:bodyPr lIns="0" tIns="0" rIns="0" bIns="0" rtlCol="0" anchor="t">
            <a:spAutoFit/>
          </a:bodyPr>
          <a:lstStyle/>
          <a:p>
            <a:pPr algn="l">
              <a:lnSpc>
                <a:spcPts val="6720"/>
              </a:lnSpc>
            </a:pPr>
            <a:r>
              <a:rPr lang="en-US" sz="4800" b="1">
                <a:solidFill>
                  <a:srgbClr val="FFFFFF"/>
                </a:solidFill>
                <a:latin typeface="Canva Sans Bold"/>
                <a:ea typeface="Canva Sans Bold"/>
                <a:cs typeface="Canva Sans Bold"/>
                <a:sym typeface="Canva Sans Bold"/>
              </a:rPr>
              <a:t>Financial &amp; Billing</a:t>
            </a:r>
          </a:p>
        </p:txBody>
      </p:sp>
      <p:sp>
        <p:nvSpPr>
          <p:cNvPr id="16" name="TextBox 16"/>
          <p:cNvSpPr txBox="1"/>
          <p:nvPr/>
        </p:nvSpPr>
        <p:spPr>
          <a:xfrm>
            <a:off x="2149530" y="1822634"/>
            <a:ext cx="16815849" cy="3108400"/>
          </a:xfrm>
          <a:prstGeom prst="rect">
            <a:avLst/>
          </a:prstGeom>
        </p:spPr>
        <p:txBody>
          <a:bodyPr lIns="0" tIns="0" rIns="0" bIns="0" rtlCol="0" anchor="t">
            <a:spAutoFit/>
          </a:bodyPr>
          <a:lstStyle/>
          <a:p>
            <a:pPr algn="l">
              <a:lnSpc>
                <a:spcPts val="4103"/>
              </a:lnSpc>
            </a:pPr>
            <a:endParaRPr/>
          </a:p>
          <a:p>
            <a:pPr marL="632828" lvl="1" indent="-316414" algn="l">
              <a:lnSpc>
                <a:spcPts val="4103"/>
              </a:lnSpc>
              <a:buFont typeface="Arial"/>
              <a:buChar char="•"/>
            </a:pPr>
            <a:r>
              <a:rPr lang="en-US" sz="2931">
                <a:solidFill>
                  <a:srgbClr val="FFFFFF"/>
                </a:solidFill>
                <a:latin typeface="Canva Sans"/>
                <a:ea typeface="Canva Sans"/>
                <a:cs typeface="Canva Sans"/>
                <a:sym typeface="Canva Sans"/>
              </a:rPr>
              <a:t>Port &amp; Storage Fees: Calculates charges for ship docking and warehouse storage.</a:t>
            </a:r>
          </a:p>
          <a:p>
            <a:pPr marL="632828" lvl="1" indent="-316414" algn="l">
              <a:lnSpc>
                <a:spcPts val="4103"/>
              </a:lnSpc>
              <a:buFont typeface="Arial"/>
              <a:buChar char="•"/>
            </a:pPr>
            <a:r>
              <a:rPr lang="en-US" sz="2931">
                <a:solidFill>
                  <a:srgbClr val="FFFFFF"/>
                </a:solidFill>
                <a:latin typeface="Canva Sans"/>
                <a:ea typeface="Canva Sans"/>
                <a:cs typeface="Canva Sans"/>
                <a:sym typeface="Canva Sans"/>
              </a:rPr>
              <a:t>Transportation Fees: Bills for train and lorry transportation services.</a:t>
            </a:r>
          </a:p>
          <a:p>
            <a:pPr marL="632828" lvl="1" indent="-316414" algn="l">
              <a:lnSpc>
                <a:spcPts val="4103"/>
              </a:lnSpc>
              <a:buFont typeface="Arial"/>
              <a:buChar char="•"/>
            </a:pPr>
            <a:r>
              <a:rPr lang="en-US" sz="2931">
                <a:solidFill>
                  <a:srgbClr val="FFFFFF"/>
                </a:solidFill>
                <a:latin typeface="Canva Sans"/>
                <a:ea typeface="Canva Sans"/>
                <a:cs typeface="Canva Sans"/>
                <a:sym typeface="Canva Sans"/>
              </a:rPr>
              <a:t>Invoices &amp; Payments: Keeps records of generated invoices, payments made, and outstanding balances.</a:t>
            </a:r>
          </a:p>
          <a:p>
            <a:pPr algn="l">
              <a:lnSpc>
                <a:spcPts val="4103"/>
              </a:lnSpc>
            </a:pPr>
            <a:endParaRPr lang="en-US" sz="2931">
              <a:solidFill>
                <a:srgbClr val="FFFFFF"/>
              </a:solidFill>
              <a:latin typeface="Canva Sans"/>
              <a:ea typeface="Canva Sans"/>
              <a:cs typeface="Canva Sans"/>
              <a:sym typeface="Canva Sans"/>
            </a:endParaRPr>
          </a:p>
        </p:txBody>
      </p:sp>
      <p:grpSp>
        <p:nvGrpSpPr>
          <p:cNvPr id="17" name="Group 17"/>
          <p:cNvGrpSpPr/>
          <p:nvPr/>
        </p:nvGrpSpPr>
        <p:grpSpPr>
          <a:xfrm>
            <a:off x="1240494" y="1637737"/>
            <a:ext cx="242047" cy="24204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DEDD"/>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0" name="TextBox 20"/>
          <p:cNvSpPr txBox="1"/>
          <p:nvPr/>
        </p:nvSpPr>
        <p:spPr>
          <a:xfrm>
            <a:off x="2149530" y="5429173"/>
            <a:ext cx="4607421" cy="811530"/>
          </a:xfrm>
          <a:prstGeom prst="rect">
            <a:avLst/>
          </a:prstGeom>
        </p:spPr>
        <p:txBody>
          <a:bodyPr lIns="0" tIns="0" rIns="0" bIns="0" rtlCol="0" anchor="t">
            <a:spAutoFit/>
          </a:bodyPr>
          <a:lstStyle/>
          <a:p>
            <a:pPr algn="l">
              <a:lnSpc>
                <a:spcPts val="6720"/>
              </a:lnSpc>
            </a:pPr>
            <a:r>
              <a:rPr lang="en-US" sz="4800" b="1">
                <a:solidFill>
                  <a:srgbClr val="FFFFFF"/>
                </a:solidFill>
                <a:latin typeface="Canva Sans Bold"/>
                <a:ea typeface="Canva Sans Bold"/>
                <a:cs typeface="Canva Sans Bold"/>
                <a:sym typeface="Canva Sans Bold"/>
              </a:rPr>
              <a:t>Logs &amp; Tracking</a:t>
            </a:r>
          </a:p>
        </p:txBody>
      </p:sp>
      <p:sp>
        <p:nvSpPr>
          <p:cNvPr id="21" name="TextBox 21"/>
          <p:cNvSpPr txBox="1"/>
          <p:nvPr/>
        </p:nvSpPr>
        <p:spPr>
          <a:xfrm>
            <a:off x="2194179" y="6183552"/>
            <a:ext cx="15296549" cy="3522926"/>
          </a:xfrm>
          <a:prstGeom prst="rect">
            <a:avLst/>
          </a:prstGeom>
        </p:spPr>
        <p:txBody>
          <a:bodyPr lIns="0" tIns="0" rIns="0" bIns="0" rtlCol="0" anchor="t">
            <a:spAutoFit/>
          </a:bodyPr>
          <a:lstStyle/>
          <a:p>
            <a:pPr algn="l">
              <a:lnSpc>
                <a:spcPts val="4058"/>
              </a:lnSpc>
            </a:pPr>
            <a:endParaRPr/>
          </a:p>
          <a:p>
            <a:pPr marL="625915" lvl="1" indent="-312957" algn="l">
              <a:lnSpc>
                <a:spcPts val="4058"/>
              </a:lnSpc>
              <a:buFont typeface="Arial"/>
              <a:buChar char="•"/>
            </a:pPr>
            <a:r>
              <a:rPr lang="en-US" sz="2899">
                <a:solidFill>
                  <a:srgbClr val="FFFFFF"/>
                </a:solidFill>
                <a:latin typeface="Canva Sans"/>
                <a:ea typeface="Canva Sans"/>
                <a:cs typeface="Canva Sans"/>
                <a:sym typeface="Canva Sans"/>
              </a:rPr>
              <a:t>Cargo Tracking: Uses tracking numbers to monitor cargo locations and statuses.</a:t>
            </a:r>
          </a:p>
          <a:p>
            <a:pPr marL="625915" lvl="1" indent="-312957" algn="l">
              <a:lnSpc>
                <a:spcPts val="4058"/>
              </a:lnSpc>
              <a:buFont typeface="Arial"/>
              <a:buChar char="•"/>
            </a:pPr>
            <a:r>
              <a:rPr lang="en-US" sz="2899">
                <a:solidFill>
                  <a:srgbClr val="FFFFFF"/>
                </a:solidFill>
                <a:latin typeface="Canva Sans"/>
                <a:ea typeface="Canva Sans"/>
                <a:cs typeface="Canva Sans"/>
                <a:sym typeface="Canva Sans"/>
              </a:rPr>
              <a:t>Ship Schedules: Maintains ship arrival and departure records for efficient port scheduling.</a:t>
            </a:r>
          </a:p>
          <a:p>
            <a:pPr marL="625915" lvl="1" indent="-312957" algn="l">
              <a:lnSpc>
                <a:spcPts val="4058"/>
              </a:lnSpc>
              <a:buFont typeface="Arial"/>
              <a:buChar char="•"/>
            </a:pPr>
            <a:r>
              <a:rPr lang="en-US" sz="2899">
                <a:solidFill>
                  <a:srgbClr val="FFFFFF"/>
                </a:solidFill>
                <a:latin typeface="Canva Sans"/>
                <a:ea typeface="Canva Sans"/>
                <a:cs typeface="Canva Sans"/>
                <a:sym typeface="Canva Sans"/>
              </a:rPr>
              <a:t>Incident Reports: Logs accidents, delays, or security breaches affecting cargo or ships.</a:t>
            </a:r>
          </a:p>
          <a:p>
            <a:pPr algn="l">
              <a:lnSpc>
                <a:spcPts val="4058"/>
              </a:lnSpc>
            </a:pPr>
            <a:endParaRPr lang="en-US" sz="2899">
              <a:solidFill>
                <a:srgbClr val="FFFFFF"/>
              </a:solidFill>
              <a:latin typeface="Canva Sans"/>
              <a:ea typeface="Canva Sans"/>
              <a:cs typeface="Canva Sans"/>
              <a:sym typeface="Canva Sans"/>
            </a:endParaRPr>
          </a:p>
        </p:txBody>
      </p:sp>
      <p:grpSp>
        <p:nvGrpSpPr>
          <p:cNvPr id="22" name="Group 22"/>
          <p:cNvGrpSpPr/>
          <p:nvPr/>
        </p:nvGrpSpPr>
        <p:grpSpPr>
          <a:xfrm>
            <a:off x="1240494" y="5789797"/>
            <a:ext cx="242047" cy="24204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DED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632</Words>
  <Application>Microsoft Office PowerPoint</Application>
  <PresentationFormat>Custom</PresentationFormat>
  <Paragraphs>71</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Calibri</vt:lpstr>
      <vt:lpstr>Archivo Black</vt:lpstr>
      <vt:lpstr>Poppins Bold</vt:lpstr>
      <vt:lpstr>Poppins</vt:lpstr>
      <vt:lpstr>Times New Roman</vt:lpstr>
      <vt:lpstr>Arial</vt:lpstr>
      <vt:lpstr>Open Sans</vt:lpstr>
      <vt:lpstr>Canva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shipping system</dc:title>
  <cp:lastModifiedBy>admin</cp:lastModifiedBy>
  <cp:revision>3</cp:revision>
  <dcterms:created xsi:type="dcterms:W3CDTF">2006-08-16T00:00:00Z</dcterms:created>
  <dcterms:modified xsi:type="dcterms:W3CDTF">2025-02-25T12:18:34Z</dcterms:modified>
  <dc:identifier>DAGFkPIOZwE</dc:identifier>
</cp:coreProperties>
</file>